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  <p:sldMasterId id="2147483684" r:id="rId4"/>
    <p:sldMasterId id="2147483690" r:id="rId5"/>
    <p:sldMasterId id="2147483702" r:id="rId6"/>
    <p:sldMasterId id="2147483708" r:id="rId7"/>
    <p:sldMasterId id="2147483714" r:id="rId8"/>
    <p:sldMasterId id="2147483720" r:id="rId9"/>
  </p:sldMasterIdLst>
  <p:notesMasterIdLst>
    <p:notesMasterId r:id="rId98"/>
  </p:notesMasterIdLst>
  <p:sldIdLst>
    <p:sldId id="348" r:id="rId10"/>
    <p:sldId id="349" r:id="rId11"/>
    <p:sldId id="350" r:id="rId12"/>
    <p:sldId id="351" r:id="rId13"/>
    <p:sldId id="360" r:id="rId14"/>
    <p:sldId id="361" r:id="rId15"/>
    <p:sldId id="437" r:id="rId16"/>
    <p:sldId id="362" r:id="rId17"/>
    <p:sldId id="438" r:id="rId18"/>
    <p:sldId id="363" r:id="rId19"/>
    <p:sldId id="364" r:id="rId20"/>
    <p:sldId id="365" r:id="rId21"/>
    <p:sldId id="439" r:id="rId22"/>
    <p:sldId id="366" r:id="rId23"/>
    <p:sldId id="441" r:id="rId24"/>
    <p:sldId id="440" r:id="rId25"/>
    <p:sldId id="442" r:id="rId26"/>
    <p:sldId id="443" r:id="rId27"/>
    <p:sldId id="508" r:id="rId28"/>
    <p:sldId id="444" r:id="rId29"/>
    <p:sldId id="445" r:id="rId30"/>
    <p:sldId id="446" r:id="rId31"/>
    <p:sldId id="447" r:id="rId32"/>
    <p:sldId id="448" r:id="rId33"/>
    <p:sldId id="449" r:id="rId34"/>
    <p:sldId id="509" r:id="rId35"/>
    <p:sldId id="450" r:id="rId36"/>
    <p:sldId id="451" r:id="rId37"/>
    <p:sldId id="510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511" r:id="rId46"/>
    <p:sldId id="459" r:id="rId47"/>
    <p:sldId id="512" r:id="rId48"/>
    <p:sldId id="460" r:id="rId49"/>
    <p:sldId id="461" r:id="rId50"/>
    <p:sldId id="462" r:id="rId51"/>
    <p:sldId id="513" r:id="rId52"/>
    <p:sldId id="463" r:id="rId53"/>
    <p:sldId id="464" r:id="rId54"/>
    <p:sldId id="465" r:id="rId55"/>
    <p:sldId id="466" r:id="rId56"/>
    <p:sldId id="467" r:id="rId57"/>
    <p:sldId id="514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515" r:id="rId69"/>
    <p:sldId id="478" r:id="rId70"/>
    <p:sldId id="479" r:id="rId71"/>
    <p:sldId id="516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517" r:id="rId82"/>
    <p:sldId id="489" r:id="rId83"/>
    <p:sldId id="490" r:id="rId84"/>
    <p:sldId id="491" r:id="rId85"/>
    <p:sldId id="518" r:id="rId86"/>
    <p:sldId id="492" r:id="rId87"/>
    <p:sldId id="493" r:id="rId88"/>
    <p:sldId id="494" r:id="rId89"/>
    <p:sldId id="346" r:id="rId90"/>
    <p:sldId id="519" r:id="rId91"/>
    <p:sldId id="347" r:id="rId92"/>
    <p:sldId id="342" r:id="rId93"/>
    <p:sldId id="520" r:id="rId94"/>
    <p:sldId id="344" r:id="rId95"/>
    <p:sldId id="343" r:id="rId96"/>
    <p:sldId id="345" r:id="rId9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4AA59-371B-4624-B325-376C777551D5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F6FCE-FE68-46C3-99CA-CC0BA532AB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8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F6FCE-FE68-46C3-99CA-CC0BA532AB8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11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1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55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57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53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0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37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54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2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57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68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10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4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08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13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236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6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83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92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649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525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66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11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79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680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96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14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028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11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4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85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74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87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729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739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552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174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772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096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233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150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394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29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32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616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578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080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7146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578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549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43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877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423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5482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48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485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250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598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50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5240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5573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109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5443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21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13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80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017" y="321055"/>
            <a:ext cx="820196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2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2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8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39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71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2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11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4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17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70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67487" y="848106"/>
            <a:ext cx="8210550" cy="1905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6768084" y="1280160"/>
            <a:ext cx="1800606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229356" y="1275588"/>
            <a:ext cx="1866138" cy="927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35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2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1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22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67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17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0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1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3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81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18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62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45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37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67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1" y="4837177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017" y="321055"/>
            <a:ext cx="820196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88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4"/>
            <a:ext cx="5161026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680" y="1001650"/>
            <a:ext cx="680720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0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1" y="4837177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4"/>
            <a:ext cx="5161026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28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1" y="4837177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4"/>
            <a:ext cx="5161026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902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1" y="4837177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135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6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04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42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898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48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5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7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842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673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44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18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464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71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671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7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6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0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8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3"/>
            <a:ext cx="5161026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680" y="1001649"/>
            <a:ext cx="6807200" cy="138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5951"/>
            <a:ext cx="286067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4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3550" y="1086808"/>
            <a:ext cx="8216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9" y="4902835"/>
            <a:ext cx="2832735" cy="126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24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3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1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4"/>
            <a:ext cx="516102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680" y="1001650"/>
            <a:ext cx="68072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5" y="4895952"/>
            <a:ext cx="2860675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lang="en-IN" spc="5" smtClean="0"/>
              <a:t>Copyright </a:t>
            </a:r>
            <a:r>
              <a:rPr lang="en-IN" spc="25" smtClean="0"/>
              <a:t>© </a:t>
            </a:r>
            <a:r>
              <a:rPr lang="en-IN" spc="10" smtClean="0"/>
              <a:t>2018,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</a:t>
            </a:r>
            <a:r>
              <a:rPr lang="en-IN" spc="10" smtClean="0"/>
              <a:t>All </a:t>
            </a:r>
            <a:r>
              <a:rPr lang="en-IN" spc="5" smtClean="0"/>
              <a:t>rights 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8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0167" y="4897705"/>
            <a:ext cx="2869565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550" y="1016635"/>
            <a:ext cx="64549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6790"/>
            <a:ext cx="2860040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0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3550" y="1086808"/>
            <a:ext cx="8216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9" y="4902835"/>
            <a:ext cx="2832735" cy="126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1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3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.png"/><Relationship Id="rId7" Type="http://schemas.openxmlformats.org/officeDocument/2006/relationships/image" Target="../media/image10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4.jp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3.png"/><Relationship Id="rId11" Type="http://schemas.openxmlformats.org/officeDocument/2006/relationships/image" Target="../media/image148.jp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61.png"/><Relationship Id="rId3" Type="http://schemas.openxmlformats.org/officeDocument/2006/relationships/image" Target="../media/image12.png"/><Relationship Id="rId7" Type="http://schemas.openxmlformats.org/officeDocument/2006/relationships/image" Target="../media/image158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1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10" Type="http://schemas.openxmlformats.org/officeDocument/2006/relationships/image" Target="../media/image146.png"/><Relationship Id="rId4" Type="http://schemas.openxmlformats.org/officeDocument/2006/relationships/image" Target="../media/image156.png"/><Relationship Id="rId9" Type="http://schemas.openxmlformats.org/officeDocument/2006/relationships/image" Target="../media/image144.png"/><Relationship Id="rId1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7.png"/><Relationship Id="rId18" Type="http://schemas.openxmlformats.org/officeDocument/2006/relationships/image" Target="../media/image171.png"/><Relationship Id="rId3" Type="http://schemas.openxmlformats.org/officeDocument/2006/relationships/image" Target="../media/image12.png"/><Relationship Id="rId7" Type="http://schemas.openxmlformats.org/officeDocument/2006/relationships/image" Target="../media/image145.png"/><Relationship Id="rId12" Type="http://schemas.openxmlformats.org/officeDocument/2006/relationships/image" Target="../media/image166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4.png"/><Relationship Id="rId11" Type="http://schemas.openxmlformats.org/officeDocument/2006/relationships/image" Target="../media/image165.png"/><Relationship Id="rId5" Type="http://schemas.openxmlformats.org/officeDocument/2006/relationships/image" Target="../media/image157.png"/><Relationship Id="rId15" Type="http://schemas.openxmlformats.org/officeDocument/2006/relationships/image" Target="../media/image159.png"/><Relationship Id="rId10" Type="http://schemas.openxmlformats.org/officeDocument/2006/relationships/image" Target="../media/image143.png"/><Relationship Id="rId19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4.png"/><Relationship Id="rId1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86.png"/><Relationship Id="rId3" Type="http://schemas.openxmlformats.org/officeDocument/2006/relationships/image" Target="../media/image12.png"/><Relationship Id="rId7" Type="http://schemas.openxmlformats.org/officeDocument/2006/relationships/image" Target="../media/image182.png"/><Relationship Id="rId12" Type="http://schemas.openxmlformats.org/officeDocument/2006/relationships/image" Target="../media/image185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1.png"/><Relationship Id="rId11" Type="http://schemas.openxmlformats.org/officeDocument/2006/relationships/image" Target="../media/image85.png"/><Relationship Id="rId5" Type="http://schemas.openxmlformats.org/officeDocument/2006/relationships/image" Target="../media/image180.png"/><Relationship Id="rId15" Type="http://schemas.openxmlformats.org/officeDocument/2006/relationships/image" Target="../media/image187.png"/><Relationship Id="rId10" Type="http://schemas.openxmlformats.org/officeDocument/2006/relationships/image" Target="../media/image184.png"/><Relationship Id="rId4" Type="http://schemas.openxmlformats.org/officeDocument/2006/relationships/image" Target="../media/image83.png"/><Relationship Id="rId9" Type="http://schemas.openxmlformats.org/officeDocument/2006/relationships/image" Target="../media/image183.png"/><Relationship Id="rId1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2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2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2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2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2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12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1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2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0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2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2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2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90.png"/><Relationship Id="rId9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2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2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290.png"/><Relationship Id="rId9" Type="http://schemas.openxmlformats.org/officeDocument/2006/relationships/image" Target="../media/image3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2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0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12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1.png"/><Relationship Id="rId5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3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780" y="-85090"/>
            <a:ext cx="9161780" cy="5228590"/>
          </a:xfrm>
          <a:solidFill>
            <a:srgbClr val="002060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US" dirty="0"/>
          </a:p>
          <a:p>
            <a:pPr algn="l"/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109" y="2083661"/>
            <a:ext cx="6858000" cy="586978"/>
          </a:xfrm>
        </p:spPr>
        <p:txBody>
          <a:bodyPr>
            <a:normAutofit fontScale="90000"/>
          </a:bodyPr>
          <a:lstStyle/>
          <a:p>
            <a:pPr defTabSz="457200">
              <a:lnSpc>
                <a:spcPct val="100000"/>
              </a:lnSpc>
            </a:pPr>
            <a:r>
              <a:rPr lang="en-IN" sz="3300" b="1" spc="-3" dirty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1</a:t>
            </a: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. Understanding the Data</a:t>
            </a:r>
            <a:endParaRPr lang="en-IN" sz="3300" b="1" spc="-3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sp>
        <p:nvSpPr>
          <p:cNvPr id="5" name="object 9"/>
          <p:cNvSpPr/>
          <p:nvPr/>
        </p:nvSpPr>
        <p:spPr>
          <a:xfrm>
            <a:off x="3822445" y="3028950"/>
            <a:ext cx="1481327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7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407" y="369916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IN" dirty="0" smtClean="0"/>
              <a:t>Qualitative Data</a:t>
            </a:r>
            <a:endParaRPr dirty="0"/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0" name="object 4"/>
          <p:cNvSpPr/>
          <p:nvPr/>
        </p:nvSpPr>
        <p:spPr>
          <a:xfrm>
            <a:off x="6129528" y="2863621"/>
            <a:ext cx="1254264" cy="473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6330696" y="2889465"/>
            <a:ext cx="848855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6155435" y="2889504"/>
            <a:ext cx="1152525" cy="372110"/>
          </a:xfrm>
          <a:custGeom>
            <a:avLst/>
            <a:gdLst/>
            <a:ahLst/>
            <a:cxnLst/>
            <a:rect l="l" t="t" r="r" b="b"/>
            <a:pathLst>
              <a:path w="1152525" h="372110">
                <a:moveTo>
                  <a:pt x="1090167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61" y="334029"/>
                </a:lnTo>
                <a:lnTo>
                  <a:pt x="18129" y="353726"/>
                </a:lnTo>
                <a:lnTo>
                  <a:pt x="37826" y="366994"/>
                </a:lnTo>
                <a:lnTo>
                  <a:pt x="61975" y="371856"/>
                </a:lnTo>
                <a:lnTo>
                  <a:pt x="1090167" y="371856"/>
                </a:lnTo>
                <a:lnTo>
                  <a:pt x="1114317" y="366994"/>
                </a:lnTo>
                <a:lnTo>
                  <a:pt x="1134014" y="353726"/>
                </a:lnTo>
                <a:lnTo>
                  <a:pt x="1147282" y="334029"/>
                </a:lnTo>
                <a:lnTo>
                  <a:pt x="1152143" y="309879"/>
                </a:lnTo>
                <a:lnTo>
                  <a:pt x="1152143" y="61975"/>
                </a:lnTo>
                <a:lnTo>
                  <a:pt x="1147282" y="37826"/>
                </a:lnTo>
                <a:lnTo>
                  <a:pt x="1134014" y="18129"/>
                </a:lnTo>
                <a:lnTo>
                  <a:pt x="1114317" y="4861"/>
                </a:lnTo>
                <a:lnTo>
                  <a:pt x="1090167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 txBox="1"/>
          <p:nvPr/>
        </p:nvSpPr>
        <p:spPr>
          <a:xfrm>
            <a:off x="6452742" y="2944749"/>
            <a:ext cx="559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Ordinal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1810511" y="2863621"/>
            <a:ext cx="1254264" cy="473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1970532" y="2889465"/>
            <a:ext cx="928116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1836420" y="2889504"/>
            <a:ext cx="1152525" cy="372110"/>
          </a:xfrm>
          <a:custGeom>
            <a:avLst/>
            <a:gdLst/>
            <a:ahLst/>
            <a:cxnLst/>
            <a:rect l="l" t="t" r="r" b="b"/>
            <a:pathLst>
              <a:path w="1152525" h="372110">
                <a:moveTo>
                  <a:pt x="1090168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61" y="334029"/>
                </a:lnTo>
                <a:lnTo>
                  <a:pt x="18129" y="353726"/>
                </a:lnTo>
                <a:lnTo>
                  <a:pt x="37826" y="366994"/>
                </a:lnTo>
                <a:lnTo>
                  <a:pt x="61975" y="371856"/>
                </a:lnTo>
                <a:lnTo>
                  <a:pt x="1090168" y="371856"/>
                </a:lnTo>
                <a:lnTo>
                  <a:pt x="1114317" y="366994"/>
                </a:lnTo>
                <a:lnTo>
                  <a:pt x="1134014" y="353726"/>
                </a:lnTo>
                <a:lnTo>
                  <a:pt x="1147282" y="334029"/>
                </a:lnTo>
                <a:lnTo>
                  <a:pt x="1152144" y="309879"/>
                </a:lnTo>
                <a:lnTo>
                  <a:pt x="1152144" y="61975"/>
                </a:lnTo>
                <a:lnTo>
                  <a:pt x="1147282" y="37826"/>
                </a:lnTo>
                <a:lnTo>
                  <a:pt x="1134014" y="18129"/>
                </a:lnTo>
                <a:lnTo>
                  <a:pt x="1114317" y="4861"/>
                </a:lnTo>
                <a:lnTo>
                  <a:pt x="1090168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 txBox="1"/>
          <p:nvPr/>
        </p:nvSpPr>
        <p:spPr>
          <a:xfrm>
            <a:off x="2091944" y="2944749"/>
            <a:ext cx="638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3970020" y="1897341"/>
            <a:ext cx="1254264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4027932" y="1923249"/>
            <a:ext cx="1136903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3995928" y="1923288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80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30" y="373380"/>
                </a:lnTo>
                <a:lnTo>
                  <a:pt x="1089914" y="373380"/>
                </a:lnTo>
                <a:lnTo>
                  <a:pt x="1114157" y="368496"/>
                </a:lnTo>
                <a:lnTo>
                  <a:pt x="1133935" y="355171"/>
                </a:lnTo>
                <a:lnTo>
                  <a:pt x="1147260" y="335393"/>
                </a:lnTo>
                <a:lnTo>
                  <a:pt x="1152144" y="311150"/>
                </a:lnTo>
                <a:lnTo>
                  <a:pt x="1152144" y="62230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 txBox="1"/>
          <p:nvPr/>
        </p:nvSpPr>
        <p:spPr>
          <a:xfrm>
            <a:off x="4148709" y="1979168"/>
            <a:ext cx="8464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Qualitative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6"/>
          <p:cNvSpPr/>
          <p:nvPr/>
        </p:nvSpPr>
        <p:spPr>
          <a:xfrm>
            <a:off x="5148071" y="2104389"/>
            <a:ext cx="1622425" cy="785495"/>
          </a:xfrm>
          <a:custGeom>
            <a:avLst/>
            <a:gdLst/>
            <a:ahLst/>
            <a:cxnLst/>
            <a:rect l="l" t="t" r="r" b="b"/>
            <a:pathLst>
              <a:path w="1622425" h="785494">
                <a:moveTo>
                  <a:pt x="1577848" y="708914"/>
                </a:moveTo>
                <a:lnTo>
                  <a:pt x="1546098" y="708914"/>
                </a:lnTo>
                <a:lnTo>
                  <a:pt x="1584198" y="785114"/>
                </a:lnTo>
                <a:lnTo>
                  <a:pt x="1615948" y="721614"/>
                </a:lnTo>
                <a:lnTo>
                  <a:pt x="1577848" y="721614"/>
                </a:lnTo>
                <a:lnTo>
                  <a:pt x="1577848" y="708914"/>
                </a:lnTo>
                <a:close/>
              </a:path>
              <a:path w="1622425" h="785494">
                <a:moveTo>
                  <a:pt x="1577848" y="6350"/>
                </a:moveTo>
                <a:lnTo>
                  <a:pt x="1577848" y="721614"/>
                </a:lnTo>
                <a:lnTo>
                  <a:pt x="1590548" y="721614"/>
                </a:lnTo>
                <a:lnTo>
                  <a:pt x="1590548" y="12700"/>
                </a:lnTo>
                <a:lnTo>
                  <a:pt x="1584198" y="12700"/>
                </a:lnTo>
                <a:lnTo>
                  <a:pt x="1577848" y="6350"/>
                </a:lnTo>
                <a:close/>
              </a:path>
              <a:path w="1622425" h="785494">
                <a:moveTo>
                  <a:pt x="1622298" y="708914"/>
                </a:moveTo>
                <a:lnTo>
                  <a:pt x="1590548" y="708914"/>
                </a:lnTo>
                <a:lnTo>
                  <a:pt x="1590548" y="721614"/>
                </a:lnTo>
                <a:lnTo>
                  <a:pt x="1615948" y="721614"/>
                </a:lnTo>
                <a:lnTo>
                  <a:pt x="1622298" y="708914"/>
                </a:lnTo>
                <a:close/>
              </a:path>
              <a:path w="1622425" h="785494">
                <a:moveTo>
                  <a:pt x="1587627" y="0"/>
                </a:moveTo>
                <a:lnTo>
                  <a:pt x="0" y="0"/>
                </a:lnTo>
                <a:lnTo>
                  <a:pt x="0" y="12700"/>
                </a:lnTo>
                <a:lnTo>
                  <a:pt x="1577848" y="12700"/>
                </a:lnTo>
                <a:lnTo>
                  <a:pt x="1577848" y="6350"/>
                </a:lnTo>
                <a:lnTo>
                  <a:pt x="1590548" y="6350"/>
                </a:lnTo>
                <a:lnTo>
                  <a:pt x="1590548" y="2793"/>
                </a:lnTo>
                <a:lnTo>
                  <a:pt x="1587627" y="0"/>
                </a:lnTo>
                <a:close/>
              </a:path>
              <a:path w="1622425" h="785494">
                <a:moveTo>
                  <a:pt x="1590548" y="6350"/>
                </a:moveTo>
                <a:lnTo>
                  <a:pt x="1577848" y="6350"/>
                </a:lnTo>
                <a:lnTo>
                  <a:pt x="1584198" y="12700"/>
                </a:lnTo>
                <a:lnTo>
                  <a:pt x="1590548" y="12700"/>
                </a:lnTo>
                <a:lnTo>
                  <a:pt x="1590548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2374392" y="2104389"/>
            <a:ext cx="1622425" cy="785495"/>
          </a:xfrm>
          <a:custGeom>
            <a:avLst/>
            <a:gdLst/>
            <a:ahLst/>
            <a:cxnLst/>
            <a:rect l="l" t="t" r="r" b="b"/>
            <a:pathLst>
              <a:path w="1622425" h="785494">
                <a:moveTo>
                  <a:pt x="31750" y="708914"/>
                </a:moveTo>
                <a:lnTo>
                  <a:pt x="0" y="708914"/>
                </a:lnTo>
                <a:lnTo>
                  <a:pt x="38100" y="785114"/>
                </a:lnTo>
                <a:lnTo>
                  <a:pt x="69850" y="721614"/>
                </a:lnTo>
                <a:lnTo>
                  <a:pt x="31750" y="721614"/>
                </a:lnTo>
                <a:lnTo>
                  <a:pt x="31750" y="708914"/>
                </a:lnTo>
                <a:close/>
              </a:path>
              <a:path w="1622425" h="785494">
                <a:moveTo>
                  <a:pt x="1622297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721614"/>
                </a:lnTo>
                <a:lnTo>
                  <a:pt x="44450" y="721614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1622297" y="6350"/>
                </a:lnTo>
                <a:lnTo>
                  <a:pt x="1622297" y="0"/>
                </a:lnTo>
                <a:close/>
              </a:path>
              <a:path w="1622425" h="785494">
                <a:moveTo>
                  <a:pt x="76200" y="708914"/>
                </a:moveTo>
                <a:lnTo>
                  <a:pt x="44450" y="708914"/>
                </a:lnTo>
                <a:lnTo>
                  <a:pt x="44450" y="721614"/>
                </a:lnTo>
                <a:lnTo>
                  <a:pt x="69850" y="721614"/>
                </a:lnTo>
                <a:lnTo>
                  <a:pt x="76200" y="708914"/>
                </a:lnTo>
                <a:close/>
              </a:path>
              <a:path w="1622425" h="785494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1622425" h="785494">
                <a:moveTo>
                  <a:pt x="1622297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1622297" y="12700"/>
                </a:lnTo>
                <a:lnTo>
                  <a:pt x="1622297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1408175" y="3547871"/>
            <a:ext cx="2057400" cy="902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1595627" y="3680459"/>
            <a:ext cx="1720596" cy="688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 txBox="1"/>
          <p:nvPr/>
        </p:nvSpPr>
        <p:spPr>
          <a:xfrm>
            <a:off x="1440180" y="3579876"/>
            <a:ext cx="1943100" cy="78803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25170" marR="278765" indent="-438150">
              <a:lnSpc>
                <a:spcPct val="100000"/>
              </a:lnSpc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Differentiating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two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groups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3"/>
          <p:cNvSpPr txBox="1"/>
          <p:nvPr/>
        </p:nvSpPr>
        <p:spPr>
          <a:xfrm>
            <a:off x="5741796" y="3579876"/>
            <a:ext cx="2057399" cy="710451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6055" marR="177800" indent="1905" algn="ctr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Grades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given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Students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according  to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their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performances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24"/>
          <p:cNvSpPr/>
          <p:nvPr/>
        </p:nvSpPr>
        <p:spPr>
          <a:xfrm>
            <a:off x="1594103" y="1031747"/>
            <a:ext cx="6006084" cy="6263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/>
          <p:nvPr/>
        </p:nvSpPr>
        <p:spPr>
          <a:xfrm>
            <a:off x="1712976" y="1027163"/>
            <a:ext cx="5804916" cy="688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 txBox="1"/>
          <p:nvPr/>
        </p:nvSpPr>
        <p:spPr>
          <a:xfrm>
            <a:off x="1620011" y="1057655"/>
            <a:ext cx="5904230" cy="524510"/>
          </a:xfrm>
          <a:prstGeom prst="rect">
            <a:avLst/>
          </a:prstGeom>
          <a:solidFill>
            <a:srgbClr val="095A82"/>
          </a:solidFill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are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measurements, each fall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several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categories. (Hair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color,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ethnic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 other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attributes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population)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8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407" y="369916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IN" dirty="0" smtClean="0"/>
              <a:t>Nominal Data</a:t>
            </a:r>
            <a:endParaRPr dirty="0"/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graphicFrame>
        <p:nvGraphicFramePr>
          <p:cNvPr id="10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02913"/>
              </p:ext>
            </p:extLst>
          </p:nvPr>
        </p:nvGraphicFramePr>
        <p:xfrm>
          <a:off x="4779009" y="2058035"/>
          <a:ext cx="1679575" cy="2011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575"/>
              </a:tblGrid>
              <a:tr h="3352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Female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Female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53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11" name="object 5"/>
          <p:cNvSpPr/>
          <p:nvPr/>
        </p:nvSpPr>
        <p:spPr>
          <a:xfrm>
            <a:off x="2025396" y="1032116"/>
            <a:ext cx="4994148" cy="771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2106168" y="1099172"/>
            <a:ext cx="487222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2057400" y="1064133"/>
            <a:ext cx="4879975" cy="657225"/>
          </a:xfrm>
          <a:custGeom>
            <a:avLst/>
            <a:gdLst/>
            <a:ahLst/>
            <a:cxnLst/>
            <a:rect l="l" t="t" r="r" b="b"/>
            <a:pathLst>
              <a:path w="4879975" h="657225">
                <a:moveTo>
                  <a:pt x="4770374" y="0"/>
                </a:moveTo>
                <a:lnTo>
                  <a:pt x="109474" y="0"/>
                </a:lnTo>
                <a:lnTo>
                  <a:pt x="66865" y="8604"/>
                </a:lnTo>
                <a:lnTo>
                  <a:pt x="32067" y="32067"/>
                </a:lnTo>
                <a:lnTo>
                  <a:pt x="8604" y="66865"/>
                </a:lnTo>
                <a:lnTo>
                  <a:pt x="0" y="109474"/>
                </a:lnTo>
                <a:lnTo>
                  <a:pt x="0" y="547369"/>
                </a:lnTo>
                <a:lnTo>
                  <a:pt x="8604" y="589978"/>
                </a:lnTo>
                <a:lnTo>
                  <a:pt x="32067" y="624776"/>
                </a:lnTo>
                <a:lnTo>
                  <a:pt x="66865" y="648239"/>
                </a:lnTo>
                <a:lnTo>
                  <a:pt x="109474" y="656844"/>
                </a:lnTo>
                <a:lnTo>
                  <a:pt x="4770374" y="656844"/>
                </a:lnTo>
                <a:lnTo>
                  <a:pt x="4812982" y="648239"/>
                </a:lnTo>
                <a:lnTo>
                  <a:pt x="4847780" y="624776"/>
                </a:lnTo>
                <a:lnTo>
                  <a:pt x="4871243" y="589978"/>
                </a:lnTo>
                <a:lnTo>
                  <a:pt x="4879848" y="547369"/>
                </a:lnTo>
                <a:lnTo>
                  <a:pt x="4879848" y="109474"/>
                </a:lnTo>
                <a:lnTo>
                  <a:pt x="4871243" y="66865"/>
                </a:lnTo>
                <a:lnTo>
                  <a:pt x="4847780" y="32067"/>
                </a:lnTo>
                <a:lnTo>
                  <a:pt x="4812982" y="8604"/>
                </a:lnTo>
                <a:lnTo>
                  <a:pt x="4770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2057400" y="1064133"/>
            <a:ext cx="4879975" cy="657225"/>
          </a:xfrm>
          <a:custGeom>
            <a:avLst/>
            <a:gdLst/>
            <a:ahLst/>
            <a:cxnLst/>
            <a:rect l="l" t="t" r="r" b="b"/>
            <a:pathLst>
              <a:path w="4879975" h="657225">
                <a:moveTo>
                  <a:pt x="0" y="109474"/>
                </a:moveTo>
                <a:lnTo>
                  <a:pt x="8604" y="66865"/>
                </a:lnTo>
                <a:lnTo>
                  <a:pt x="32067" y="32067"/>
                </a:lnTo>
                <a:lnTo>
                  <a:pt x="66865" y="8604"/>
                </a:lnTo>
                <a:lnTo>
                  <a:pt x="109474" y="0"/>
                </a:lnTo>
                <a:lnTo>
                  <a:pt x="4770374" y="0"/>
                </a:lnTo>
                <a:lnTo>
                  <a:pt x="4812982" y="8604"/>
                </a:lnTo>
                <a:lnTo>
                  <a:pt x="4847780" y="32067"/>
                </a:lnTo>
                <a:lnTo>
                  <a:pt x="4871243" y="66865"/>
                </a:lnTo>
                <a:lnTo>
                  <a:pt x="4879848" y="109474"/>
                </a:lnTo>
                <a:lnTo>
                  <a:pt x="4879848" y="547369"/>
                </a:lnTo>
                <a:lnTo>
                  <a:pt x="4871243" y="589978"/>
                </a:lnTo>
                <a:lnTo>
                  <a:pt x="4847780" y="624776"/>
                </a:lnTo>
                <a:lnTo>
                  <a:pt x="4812982" y="648239"/>
                </a:lnTo>
                <a:lnTo>
                  <a:pt x="4770374" y="656844"/>
                </a:lnTo>
                <a:lnTo>
                  <a:pt x="109474" y="656844"/>
                </a:lnTo>
                <a:lnTo>
                  <a:pt x="66865" y="648239"/>
                </a:lnTo>
                <a:lnTo>
                  <a:pt x="32067" y="624776"/>
                </a:lnTo>
                <a:lnTo>
                  <a:pt x="8604" y="589978"/>
                </a:lnTo>
                <a:lnTo>
                  <a:pt x="0" y="547369"/>
                </a:lnTo>
                <a:lnTo>
                  <a:pt x="0" y="109474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 txBox="1"/>
          <p:nvPr/>
        </p:nvSpPr>
        <p:spPr>
          <a:xfrm>
            <a:off x="2227579" y="1154810"/>
            <a:ext cx="45402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4865" marR="5080" indent="-8128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 inherent order 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ranking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gender 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race,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kind of 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Nominal 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0"/>
          <p:cNvSpPr/>
          <p:nvPr/>
        </p:nvSpPr>
        <p:spPr>
          <a:xfrm>
            <a:off x="2905077" y="2822727"/>
            <a:ext cx="767500" cy="435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3849624" y="3031617"/>
            <a:ext cx="936625" cy="76200"/>
          </a:xfrm>
          <a:custGeom>
            <a:avLst/>
            <a:gdLst/>
            <a:ahLst/>
            <a:cxnLst/>
            <a:rect l="l" t="t" r="r" b="b"/>
            <a:pathLst>
              <a:path w="936625" h="76200">
                <a:moveTo>
                  <a:pt x="859916" y="0"/>
                </a:moveTo>
                <a:lnTo>
                  <a:pt x="859916" y="76200"/>
                </a:lnTo>
                <a:lnTo>
                  <a:pt x="923416" y="44450"/>
                </a:lnTo>
                <a:lnTo>
                  <a:pt x="872616" y="44450"/>
                </a:lnTo>
                <a:lnTo>
                  <a:pt x="872616" y="31750"/>
                </a:lnTo>
                <a:lnTo>
                  <a:pt x="923416" y="31750"/>
                </a:lnTo>
                <a:lnTo>
                  <a:pt x="859916" y="0"/>
                </a:lnTo>
                <a:close/>
              </a:path>
              <a:path w="936625" h="76200">
                <a:moveTo>
                  <a:pt x="8599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9916" y="44450"/>
                </a:lnTo>
                <a:lnTo>
                  <a:pt x="859916" y="31750"/>
                </a:lnTo>
                <a:close/>
              </a:path>
              <a:path w="936625" h="76200">
                <a:moveTo>
                  <a:pt x="923416" y="31750"/>
                </a:moveTo>
                <a:lnTo>
                  <a:pt x="872616" y="31750"/>
                </a:lnTo>
                <a:lnTo>
                  <a:pt x="872616" y="44450"/>
                </a:lnTo>
                <a:lnTo>
                  <a:pt x="923416" y="44450"/>
                </a:lnTo>
                <a:lnTo>
                  <a:pt x="936116" y="38100"/>
                </a:lnTo>
                <a:lnTo>
                  <a:pt x="923416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1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59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Nominal </a:t>
            </a:r>
            <a:r>
              <a:rPr sz="2800" spc="-5" dirty="0">
                <a:solidFill>
                  <a:srgbClr val="095A82"/>
                </a:solidFill>
              </a:rPr>
              <a:t>Data -</a:t>
            </a:r>
            <a:r>
              <a:rPr sz="2800" spc="4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12" name="object 4"/>
          <p:cNvSpPr/>
          <p:nvPr/>
        </p:nvSpPr>
        <p:spPr>
          <a:xfrm>
            <a:off x="1845564" y="3697223"/>
            <a:ext cx="5503164" cy="6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1938527" y="3790188"/>
            <a:ext cx="5355335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1871472" y="3723132"/>
            <a:ext cx="5401310" cy="504825"/>
          </a:xfrm>
          <a:custGeom>
            <a:avLst/>
            <a:gdLst/>
            <a:ahLst/>
            <a:cxnLst/>
            <a:rect l="l" t="t" r="r" b="b"/>
            <a:pathLst>
              <a:path w="5401309" h="504825">
                <a:moveTo>
                  <a:pt x="5316982" y="0"/>
                </a:moveTo>
                <a:lnTo>
                  <a:pt x="84073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0" y="453094"/>
                </a:lnTo>
                <a:lnTo>
                  <a:pt x="24606" y="479818"/>
                </a:lnTo>
                <a:lnTo>
                  <a:pt x="51327" y="497836"/>
                </a:lnTo>
                <a:lnTo>
                  <a:pt x="84073" y="504444"/>
                </a:lnTo>
                <a:lnTo>
                  <a:pt x="5316982" y="504444"/>
                </a:lnTo>
                <a:lnTo>
                  <a:pt x="5349728" y="497836"/>
                </a:lnTo>
                <a:lnTo>
                  <a:pt x="5376449" y="479818"/>
                </a:lnTo>
                <a:lnTo>
                  <a:pt x="5394455" y="453094"/>
                </a:lnTo>
                <a:lnTo>
                  <a:pt x="5401056" y="420370"/>
                </a:lnTo>
                <a:lnTo>
                  <a:pt x="5401056" y="84074"/>
                </a:lnTo>
                <a:lnTo>
                  <a:pt x="5394455" y="51327"/>
                </a:lnTo>
                <a:lnTo>
                  <a:pt x="5376449" y="24606"/>
                </a:lnTo>
                <a:lnTo>
                  <a:pt x="5349728" y="6600"/>
                </a:lnTo>
                <a:lnTo>
                  <a:pt x="531698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2059685" y="3845458"/>
            <a:ext cx="5036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Girls and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Boys are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differentiated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answers given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533400" y="1328927"/>
            <a:ext cx="8127492" cy="1888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539495" y="1336547"/>
            <a:ext cx="7653528" cy="1705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565404" y="1360932"/>
            <a:ext cx="8013700" cy="1774189"/>
          </a:xfrm>
          <a:custGeom>
            <a:avLst/>
            <a:gdLst/>
            <a:ahLst/>
            <a:cxnLst/>
            <a:rect l="l" t="t" r="r" b="b"/>
            <a:pathLst>
              <a:path w="8013700" h="1774189">
                <a:moveTo>
                  <a:pt x="0" y="1773936"/>
                </a:moveTo>
                <a:lnTo>
                  <a:pt x="8013192" y="1773936"/>
                </a:lnTo>
                <a:lnTo>
                  <a:pt x="8013192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565404" y="1360932"/>
            <a:ext cx="8013700" cy="1774189"/>
          </a:xfrm>
          <a:custGeom>
            <a:avLst/>
            <a:gdLst/>
            <a:ahLst/>
            <a:cxnLst/>
            <a:rect l="l" t="t" r="r" b="b"/>
            <a:pathLst>
              <a:path w="8013700" h="1774189">
                <a:moveTo>
                  <a:pt x="0" y="1773936"/>
                </a:moveTo>
                <a:lnTo>
                  <a:pt x="8013192" y="1773936"/>
                </a:lnTo>
                <a:lnTo>
                  <a:pt x="8013192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 txBox="1"/>
          <p:nvPr/>
        </p:nvSpPr>
        <p:spPr>
          <a:xfrm>
            <a:off x="644144" y="1378711"/>
            <a:ext cx="7393940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#nominal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data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ans1=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input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"Would you like 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to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go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for shopping?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if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yes then type Y / y else </a:t>
            </a:r>
            <a:r>
              <a:rPr sz="1200" b="1" spc="10" dirty="0">
                <a:solidFill>
                  <a:srgbClr val="008080"/>
                </a:solidFill>
                <a:latin typeface="Courier New"/>
                <a:cs typeface="Courier New"/>
              </a:rPr>
              <a:t>N/n"</a:t>
            </a:r>
            <a:r>
              <a:rPr sz="1200" spc="10" dirty="0">
                <a:latin typeface="Courier New"/>
                <a:cs typeface="Courier New"/>
              </a:rPr>
              <a:t>)  </a:t>
            </a:r>
            <a:r>
              <a:rPr sz="1200" dirty="0">
                <a:latin typeface="Courier New"/>
                <a:cs typeface="Courier New"/>
              </a:rPr>
              <a:t>ans2=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input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"Do you love talking 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on any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topic?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if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yes then type Y / y else</a:t>
            </a:r>
            <a:r>
              <a:rPr sz="1200" b="1" spc="1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N/n"</a:t>
            </a:r>
            <a:r>
              <a:rPr sz="1200" spc="5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sz="1200" dirty="0">
                <a:latin typeface="Courier New"/>
                <a:cs typeface="Courier New"/>
              </a:rPr>
              <a:t>(((ans1==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'Y'</a:t>
            </a:r>
            <a:r>
              <a:rPr sz="1200" dirty="0">
                <a:latin typeface="Courier New"/>
                <a:cs typeface="Courier New"/>
              </a:rPr>
              <a:t>)|(ans1==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'y'</a:t>
            </a:r>
            <a:r>
              <a:rPr sz="1200" dirty="0">
                <a:latin typeface="Courier New"/>
                <a:cs typeface="Courier New"/>
              </a:rPr>
              <a:t>))&amp;((ans2==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'Y'</a:t>
            </a:r>
            <a:r>
              <a:rPr sz="1200" dirty="0">
                <a:latin typeface="Courier New"/>
                <a:cs typeface="Courier New"/>
              </a:rPr>
              <a:t>)|(ans2==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'y'</a:t>
            </a:r>
            <a:r>
              <a:rPr sz="1200" dirty="0">
                <a:latin typeface="Courier New"/>
                <a:cs typeface="Courier New"/>
              </a:rPr>
              <a:t>))):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"Welcome 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to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girls</a:t>
            </a:r>
            <a:r>
              <a:rPr sz="1200" b="1" spc="1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club"</a:t>
            </a:r>
            <a:r>
              <a:rPr sz="1200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else</a:t>
            </a:r>
            <a:r>
              <a:rPr sz="1200" dirty="0">
                <a:latin typeface="Courier New"/>
                <a:cs typeface="Courier New"/>
              </a:rPr>
              <a:t>: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"Sorry 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boys,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you can not join the</a:t>
            </a:r>
            <a:r>
              <a:rPr sz="1200" b="1" spc="5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club"</a:t>
            </a:r>
            <a:r>
              <a:rPr sz="1200" spc="5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8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graphicFrame>
        <p:nvGraphicFramePr>
          <p:cNvPr id="10" name="object 4"/>
          <p:cNvGraphicFramePr>
            <a:graphicFrameLocks noGrp="1"/>
          </p:cNvGraphicFramePr>
          <p:nvPr/>
        </p:nvGraphicFramePr>
        <p:xfrm>
          <a:off x="4180459" y="2104263"/>
          <a:ext cx="3384550" cy="2347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275"/>
                <a:gridCol w="1692275"/>
              </a:tblGrid>
              <a:tr h="33528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528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Customer’s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Rating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scale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Strongly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agree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Disagree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Neutral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53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Agree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Strongly disagree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  <p:sp>
        <p:nvSpPr>
          <p:cNvPr id="11" name="object 5"/>
          <p:cNvSpPr/>
          <p:nvPr/>
        </p:nvSpPr>
        <p:spPr>
          <a:xfrm>
            <a:off x="2100072" y="1171943"/>
            <a:ext cx="4994148" cy="769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2423160" y="1238999"/>
            <a:ext cx="4346447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2132076" y="1203960"/>
            <a:ext cx="4879975" cy="655320"/>
          </a:xfrm>
          <a:custGeom>
            <a:avLst/>
            <a:gdLst/>
            <a:ahLst/>
            <a:cxnLst/>
            <a:rect l="l" t="t" r="r" b="b"/>
            <a:pathLst>
              <a:path w="4879975" h="655319">
                <a:moveTo>
                  <a:pt x="4770628" y="0"/>
                </a:moveTo>
                <a:lnTo>
                  <a:pt x="109219" y="0"/>
                </a:lnTo>
                <a:lnTo>
                  <a:pt x="66704" y="8582"/>
                </a:lnTo>
                <a:lnTo>
                  <a:pt x="31988" y="31988"/>
                </a:lnTo>
                <a:lnTo>
                  <a:pt x="8582" y="66704"/>
                </a:lnTo>
                <a:lnTo>
                  <a:pt x="0" y="109219"/>
                </a:lnTo>
                <a:lnTo>
                  <a:pt x="0" y="546100"/>
                </a:lnTo>
                <a:lnTo>
                  <a:pt x="8582" y="588615"/>
                </a:lnTo>
                <a:lnTo>
                  <a:pt x="31988" y="623331"/>
                </a:lnTo>
                <a:lnTo>
                  <a:pt x="66704" y="646737"/>
                </a:lnTo>
                <a:lnTo>
                  <a:pt x="109219" y="655319"/>
                </a:lnTo>
                <a:lnTo>
                  <a:pt x="4770628" y="655319"/>
                </a:lnTo>
                <a:lnTo>
                  <a:pt x="4813143" y="646737"/>
                </a:lnTo>
                <a:lnTo>
                  <a:pt x="4847859" y="623331"/>
                </a:lnTo>
                <a:lnTo>
                  <a:pt x="4871265" y="588615"/>
                </a:lnTo>
                <a:lnTo>
                  <a:pt x="4879848" y="546100"/>
                </a:lnTo>
                <a:lnTo>
                  <a:pt x="4879848" y="109219"/>
                </a:lnTo>
                <a:lnTo>
                  <a:pt x="4871265" y="66704"/>
                </a:lnTo>
                <a:lnTo>
                  <a:pt x="4847859" y="31988"/>
                </a:lnTo>
                <a:lnTo>
                  <a:pt x="4813143" y="8582"/>
                </a:lnTo>
                <a:lnTo>
                  <a:pt x="4770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2132076" y="1203960"/>
            <a:ext cx="4879975" cy="655320"/>
          </a:xfrm>
          <a:custGeom>
            <a:avLst/>
            <a:gdLst/>
            <a:ahLst/>
            <a:cxnLst/>
            <a:rect l="l" t="t" r="r" b="b"/>
            <a:pathLst>
              <a:path w="4879975" h="655319">
                <a:moveTo>
                  <a:pt x="0" y="109219"/>
                </a:move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19" y="0"/>
                </a:lnTo>
                <a:lnTo>
                  <a:pt x="4770628" y="0"/>
                </a:lnTo>
                <a:lnTo>
                  <a:pt x="4813143" y="8582"/>
                </a:lnTo>
                <a:lnTo>
                  <a:pt x="4847859" y="31988"/>
                </a:lnTo>
                <a:lnTo>
                  <a:pt x="4871265" y="66704"/>
                </a:lnTo>
                <a:lnTo>
                  <a:pt x="4879848" y="109219"/>
                </a:lnTo>
                <a:lnTo>
                  <a:pt x="4879848" y="546100"/>
                </a:lnTo>
                <a:lnTo>
                  <a:pt x="4871265" y="588615"/>
                </a:lnTo>
                <a:lnTo>
                  <a:pt x="4847859" y="623331"/>
                </a:lnTo>
                <a:lnTo>
                  <a:pt x="4813143" y="646737"/>
                </a:lnTo>
                <a:lnTo>
                  <a:pt x="4770628" y="655319"/>
                </a:lnTo>
                <a:lnTo>
                  <a:pt x="109219" y="655319"/>
                </a:lnTo>
                <a:lnTo>
                  <a:pt x="66704" y="646737"/>
                </a:lnTo>
                <a:lnTo>
                  <a:pt x="31988" y="623331"/>
                </a:lnTo>
                <a:lnTo>
                  <a:pt x="8582" y="588615"/>
                </a:lnTo>
                <a:lnTo>
                  <a:pt x="0" y="546100"/>
                </a:lnTo>
                <a:lnTo>
                  <a:pt x="0" y="109219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 txBox="1"/>
          <p:nvPr/>
        </p:nvSpPr>
        <p:spPr>
          <a:xfrm>
            <a:off x="2544572" y="1293621"/>
            <a:ext cx="405637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4840" marR="5080" indent="-61277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ordered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series, such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shown in the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table,  Such kind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Ordinal</a:t>
            </a:r>
            <a:r>
              <a:rPr sz="1400" spc="3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0"/>
          <p:cNvSpPr/>
          <p:nvPr/>
        </p:nvSpPr>
        <p:spPr>
          <a:xfrm>
            <a:off x="2555748" y="2479548"/>
            <a:ext cx="742188" cy="704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2555748" y="3361944"/>
            <a:ext cx="742188" cy="72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3348228" y="3246120"/>
            <a:ext cx="839469" cy="76200"/>
          </a:xfrm>
          <a:custGeom>
            <a:avLst/>
            <a:gdLst/>
            <a:ahLst/>
            <a:cxnLst/>
            <a:rect l="l" t="t" r="r" b="b"/>
            <a:pathLst>
              <a:path w="839470" h="76200">
                <a:moveTo>
                  <a:pt x="762762" y="0"/>
                </a:moveTo>
                <a:lnTo>
                  <a:pt x="762762" y="76200"/>
                </a:lnTo>
                <a:lnTo>
                  <a:pt x="826262" y="44450"/>
                </a:lnTo>
                <a:lnTo>
                  <a:pt x="775462" y="44450"/>
                </a:lnTo>
                <a:lnTo>
                  <a:pt x="775462" y="31750"/>
                </a:lnTo>
                <a:lnTo>
                  <a:pt x="826262" y="31750"/>
                </a:lnTo>
                <a:lnTo>
                  <a:pt x="762762" y="0"/>
                </a:lnTo>
                <a:close/>
              </a:path>
              <a:path w="839470" h="76200">
                <a:moveTo>
                  <a:pt x="76276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762" y="44450"/>
                </a:lnTo>
                <a:lnTo>
                  <a:pt x="762762" y="31750"/>
                </a:lnTo>
                <a:close/>
              </a:path>
              <a:path w="839470" h="76200">
                <a:moveTo>
                  <a:pt x="826262" y="31750"/>
                </a:moveTo>
                <a:lnTo>
                  <a:pt x="775462" y="31750"/>
                </a:lnTo>
                <a:lnTo>
                  <a:pt x="775462" y="44450"/>
                </a:lnTo>
                <a:lnTo>
                  <a:pt x="826262" y="44450"/>
                </a:lnTo>
                <a:lnTo>
                  <a:pt x="838962" y="38100"/>
                </a:lnTo>
                <a:lnTo>
                  <a:pt x="826262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9011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Ordinal</a:t>
            </a:r>
            <a:r>
              <a:rPr sz="2800" spc="-7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Data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721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434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Ordinal Data -</a:t>
            </a:r>
            <a:r>
              <a:rPr sz="2800" spc="-1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 dirty="0"/>
          </a:p>
        </p:txBody>
      </p:sp>
      <p:sp>
        <p:nvSpPr>
          <p:cNvPr id="12" name="object 4"/>
          <p:cNvSpPr/>
          <p:nvPr/>
        </p:nvSpPr>
        <p:spPr>
          <a:xfrm>
            <a:off x="1845564" y="3662171"/>
            <a:ext cx="5503164" cy="6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2051304" y="3753611"/>
            <a:ext cx="5090160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1871472" y="3688079"/>
            <a:ext cx="5401310" cy="504825"/>
          </a:xfrm>
          <a:custGeom>
            <a:avLst/>
            <a:gdLst/>
            <a:ahLst/>
            <a:cxnLst/>
            <a:rect l="l" t="t" r="r" b="b"/>
            <a:pathLst>
              <a:path w="5401309" h="504825">
                <a:moveTo>
                  <a:pt x="5316982" y="0"/>
                </a:moveTo>
                <a:lnTo>
                  <a:pt x="84073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0" y="453094"/>
                </a:lnTo>
                <a:lnTo>
                  <a:pt x="24606" y="479818"/>
                </a:lnTo>
                <a:lnTo>
                  <a:pt x="51327" y="497836"/>
                </a:lnTo>
                <a:lnTo>
                  <a:pt x="84073" y="504444"/>
                </a:lnTo>
                <a:lnTo>
                  <a:pt x="5316982" y="504444"/>
                </a:lnTo>
                <a:lnTo>
                  <a:pt x="5349728" y="497836"/>
                </a:lnTo>
                <a:lnTo>
                  <a:pt x="5376449" y="479818"/>
                </a:lnTo>
                <a:lnTo>
                  <a:pt x="5394455" y="453094"/>
                </a:lnTo>
                <a:lnTo>
                  <a:pt x="5401056" y="420370"/>
                </a:lnTo>
                <a:lnTo>
                  <a:pt x="5401056" y="84074"/>
                </a:lnTo>
                <a:lnTo>
                  <a:pt x="5394455" y="51327"/>
                </a:lnTo>
                <a:lnTo>
                  <a:pt x="5376449" y="24606"/>
                </a:lnTo>
                <a:lnTo>
                  <a:pt x="5349728" y="6600"/>
                </a:lnTo>
                <a:lnTo>
                  <a:pt x="531698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2172716" y="3809491"/>
            <a:ext cx="4800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Grades are given 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students according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their score on the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exam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802892" y="1171955"/>
            <a:ext cx="5588508" cy="2260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1808988" y="1199388"/>
            <a:ext cx="4890516" cy="225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1834895" y="1203960"/>
            <a:ext cx="5474335" cy="2146300"/>
          </a:xfrm>
          <a:custGeom>
            <a:avLst/>
            <a:gdLst/>
            <a:ahLst/>
            <a:cxnLst/>
            <a:rect l="l" t="t" r="r" b="b"/>
            <a:pathLst>
              <a:path w="5474334" h="2146300">
                <a:moveTo>
                  <a:pt x="0" y="2145792"/>
                </a:moveTo>
                <a:lnTo>
                  <a:pt x="5474208" y="2145792"/>
                </a:lnTo>
                <a:lnTo>
                  <a:pt x="5474208" y="0"/>
                </a:lnTo>
                <a:lnTo>
                  <a:pt x="0" y="0"/>
                </a:lnTo>
                <a:lnTo>
                  <a:pt x="0" y="2145792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1834895" y="1203960"/>
            <a:ext cx="5474335" cy="2146300"/>
          </a:xfrm>
          <a:custGeom>
            <a:avLst/>
            <a:gdLst/>
            <a:ahLst/>
            <a:cxnLst/>
            <a:rect l="l" t="t" r="r" b="b"/>
            <a:pathLst>
              <a:path w="5474334" h="2146300">
                <a:moveTo>
                  <a:pt x="0" y="2145792"/>
                </a:moveTo>
                <a:lnTo>
                  <a:pt x="5474208" y="2145792"/>
                </a:lnTo>
                <a:lnTo>
                  <a:pt x="5474208" y="0"/>
                </a:lnTo>
                <a:lnTo>
                  <a:pt x="0" y="0"/>
                </a:lnTo>
                <a:lnTo>
                  <a:pt x="0" y="214579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 txBox="1"/>
          <p:nvPr/>
        </p:nvSpPr>
        <p:spPr>
          <a:xfrm>
            <a:off x="1914270" y="1240282"/>
            <a:ext cx="4630420" cy="2040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#Ordinal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data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marks=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input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"Enter your percentage"</a:t>
            </a:r>
            <a:r>
              <a:rPr sz="1200" dirty="0">
                <a:latin typeface="Courier New"/>
                <a:cs typeface="Courier New"/>
              </a:rPr>
              <a:t>))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sz="1200" dirty="0">
                <a:latin typeface="Courier New"/>
                <a:cs typeface="Courier New"/>
              </a:rPr>
              <a:t>(marks&lt;=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40</a:t>
            </a:r>
            <a:r>
              <a:rPr sz="1200" dirty="0">
                <a:latin typeface="Courier New"/>
                <a:cs typeface="Courier New"/>
              </a:rPr>
              <a:t>):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"Fail"</a:t>
            </a:r>
            <a:r>
              <a:rPr sz="1200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 marL="12700" marR="1940560" algn="ctr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el</a:t>
            </a:r>
            <a:r>
              <a:rPr sz="1200" b="1" spc="10" dirty="0">
                <a:solidFill>
                  <a:srgbClr val="000080"/>
                </a:solidFill>
                <a:latin typeface="Courier New"/>
                <a:cs typeface="Courier New"/>
              </a:rPr>
              <a:t>i</a:t>
            </a: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latin typeface="Courier New"/>
                <a:cs typeface="Courier New"/>
              </a:rPr>
              <a:t>(</a:t>
            </a:r>
            <a:r>
              <a:rPr sz="1200" spc="10" dirty="0">
                <a:latin typeface="Courier New"/>
                <a:cs typeface="Courier New"/>
              </a:rPr>
              <a:t>(</a:t>
            </a:r>
            <a:r>
              <a:rPr sz="1200" spc="-5" dirty="0">
                <a:latin typeface="Courier New"/>
                <a:cs typeface="Courier New"/>
              </a:rPr>
              <a:t>m</a:t>
            </a:r>
            <a:r>
              <a:rPr sz="1200" spc="10" dirty="0">
                <a:latin typeface="Courier New"/>
                <a:cs typeface="Courier New"/>
              </a:rPr>
              <a:t>a</a:t>
            </a:r>
            <a:r>
              <a:rPr sz="1200" spc="-5" dirty="0">
                <a:latin typeface="Courier New"/>
                <a:cs typeface="Courier New"/>
              </a:rPr>
              <a:t>r</a:t>
            </a:r>
            <a:r>
              <a:rPr sz="1200" spc="10" dirty="0">
                <a:latin typeface="Courier New"/>
                <a:cs typeface="Courier New"/>
              </a:rPr>
              <a:t>k</a:t>
            </a:r>
            <a:r>
              <a:rPr sz="1200" spc="-5" dirty="0">
                <a:latin typeface="Courier New"/>
                <a:cs typeface="Courier New"/>
              </a:rPr>
              <a:t>s</a:t>
            </a:r>
            <a:r>
              <a:rPr sz="1200" spc="5" dirty="0">
                <a:latin typeface="Courier New"/>
                <a:cs typeface="Courier New"/>
              </a:rPr>
              <a:t>&gt;</a:t>
            </a:r>
            <a:r>
              <a:rPr sz="1200" spc="1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200" spc="10" dirty="0">
                <a:latin typeface="Courier New"/>
                <a:cs typeface="Courier New"/>
              </a:rPr>
              <a:t>)&amp;</a:t>
            </a:r>
            <a:r>
              <a:rPr sz="1200" spc="-5" dirty="0">
                <a:latin typeface="Courier New"/>
                <a:cs typeface="Courier New"/>
              </a:rPr>
              <a:t>(m</a:t>
            </a:r>
            <a:r>
              <a:rPr sz="1200" spc="10" dirty="0">
                <a:latin typeface="Courier New"/>
                <a:cs typeface="Courier New"/>
              </a:rPr>
              <a:t>a</a:t>
            </a:r>
            <a:r>
              <a:rPr sz="1200" spc="-5" dirty="0">
                <a:latin typeface="Courier New"/>
                <a:cs typeface="Courier New"/>
              </a:rPr>
              <a:t>rk</a:t>
            </a:r>
            <a:r>
              <a:rPr sz="1200" spc="10" dirty="0">
                <a:latin typeface="Courier New"/>
                <a:cs typeface="Courier New"/>
              </a:rPr>
              <a:t>s</a:t>
            </a:r>
            <a:r>
              <a:rPr sz="1200" spc="-5" dirty="0">
                <a:latin typeface="Courier New"/>
                <a:cs typeface="Courier New"/>
              </a:rPr>
              <a:t>&lt;</a:t>
            </a:r>
            <a:r>
              <a:rPr sz="1200" spc="15" dirty="0"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r>
              <a:rPr sz="1200" spc="10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200" spc="-5" dirty="0">
                <a:latin typeface="Courier New"/>
                <a:cs typeface="Courier New"/>
              </a:rPr>
              <a:t>)):  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"Second Class"</a:t>
            </a:r>
            <a:r>
              <a:rPr sz="1200" dirty="0">
                <a:latin typeface="Courier New"/>
                <a:cs typeface="Courier New"/>
              </a:rPr>
              <a:t>)  </a:t>
            </a: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el</a:t>
            </a:r>
            <a:r>
              <a:rPr sz="1200" b="1" spc="10" dirty="0">
                <a:solidFill>
                  <a:srgbClr val="000080"/>
                </a:solidFill>
                <a:latin typeface="Courier New"/>
                <a:cs typeface="Courier New"/>
              </a:rPr>
              <a:t>i</a:t>
            </a: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latin typeface="Courier New"/>
                <a:cs typeface="Courier New"/>
              </a:rPr>
              <a:t>(</a:t>
            </a:r>
            <a:r>
              <a:rPr sz="1200" spc="10" dirty="0">
                <a:latin typeface="Courier New"/>
                <a:cs typeface="Courier New"/>
              </a:rPr>
              <a:t>(</a:t>
            </a:r>
            <a:r>
              <a:rPr sz="1200" spc="-5" dirty="0">
                <a:latin typeface="Courier New"/>
                <a:cs typeface="Courier New"/>
              </a:rPr>
              <a:t>m</a:t>
            </a:r>
            <a:r>
              <a:rPr sz="1200" spc="10" dirty="0">
                <a:latin typeface="Courier New"/>
                <a:cs typeface="Courier New"/>
              </a:rPr>
              <a:t>a</a:t>
            </a:r>
            <a:r>
              <a:rPr sz="1200" spc="-5" dirty="0">
                <a:latin typeface="Courier New"/>
                <a:cs typeface="Courier New"/>
              </a:rPr>
              <a:t>r</a:t>
            </a:r>
            <a:r>
              <a:rPr sz="1200" spc="10" dirty="0">
                <a:latin typeface="Courier New"/>
                <a:cs typeface="Courier New"/>
              </a:rPr>
              <a:t>k</a:t>
            </a:r>
            <a:r>
              <a:rPr sz="1200" spc="-5" dirty="0">
                <a:latin typeface="Courier New"/>
                <a:cs typeface="Courier New"/>
              </a:rPr>
              <a:t>s</a:t>
            </a:r>
            <a:r>
              <a:rPr sz="1200" spc="5" dirty="0">
                <a:latin typeface="Courier New"/>
                <a:cs typeface="Courier New"/>
              </a:rPr>
              <a:t>&gt;</a:t>
            </a:r>
            <a:r>
              <a:rPr sz="1200" spc="10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200" spc="10" dirty="0">
                <a:latin typeface="Courier New"/>
                <a:cs typeface="Courier New"/>
              </a:rPr>
              <a:t>)&amp;</a:t>
            </a:r>
            <a:r>
              <a:rPr sz="1200" spc="-5" dirty="0">
                <a:latin typeface="Courier New"/>
                <a:cs typeface="Courier New"/>
              </a:rPr>
              <a:t>(m</a:t>
            </a:r>
            <a:r>
              <a:rPr sz="1200" spc="10" dirty="0">
                <a:latin typeface="Courier New"/>
                <a:cs typeface="Courier New"/>
              </a:rPr>
              <a:t>a</a:t>
            </a:r>
            <a:r>
              <a:rPr sz="1200" spc="-5" dirty="0">
                <a:latin typeface="Courier New"/>
                <a:cs typeface="Courier New"/>
              </a:rPr>
              <a:t>rk</a:t>
            </a:r>
            <a:r>
              <a:rPr sz="1200" spc="10" dirty="0">
                <a:latin typeface="Courier New"/>
                <a:cs typeface="Courier New"/>
              </a:rPr>
              <a:t>s</a:t>
            </a:r>
            <a:r>
              <a:rPr sz="1200" spc="-5" dirty="0">
                <a:latin typeface="Courier New"/>
                <a:cs typeface="Courier New"/>
              </a:rPr>
              <a:t>&lt;</a:t>
            </a:r>
            <a:r>
              <a:rPr sz="1200" spc="15" dirty="0"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200" spc="-5" dirty="0">
                <a:latin typeface="Courier New"/>
                <a:cs typeface="Courier New"/>
              </a:rPr>
              <a:t>)):</a:t>
            </a:r>
            <a:endParaRPr sz="1200">
              <a:latin typeface="Courier New"/>
              <a:cs typeface="Courier New"/>
            </a:endParaRPr>
          </a:p>
          <a:p>
            <a:pPr marL="12700" marR="2400935" indent="367030">
              <a:lnSpc>
                <a:spcPct val="100000"/>
              </a:lnSpc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"First Class"</a:t>
            </a:r>
            <a:r>
              <a:rPr sz="1200" dirty="0">
                <a:latin typeface="Courier New"/>
                <a:cs typeface="Courier New"/>
              </a:rPr>
              <a:t>)  </a:t>
            </a: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elif</a:t>
            </a:r>
            <a:r>
              <a:rPr sz="1200" dirty="0">
                <a:latin typeface="Courier New"/>
                <a:cs typeface="Courier New"/>
              </a:rPr>
              <a:t>(marks&gt;=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60</a:t>
            </a:r>
            <a:r>
              <a:rPr sz="1200" dirty="0">
                <a:latin typeface="Courier New"/>
                <a:cs typeface="Courier New"/>
              </a:rPr>
              <a:t>):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"Congratulations!! You got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distinction"</a:t>
            </a:r>
            <a:r>
              <a:rPr sz="1200" dirty="0"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49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163" y="241935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Quantitative Data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674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Quantitative</a:t>
            </a:r>
            <a:r>
              <a:rPr sz="2800" spc="-3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Data</a:t>
            </a:r>
            <a:endParaRPr sz="2800"/>
          </a:p>
        </p:txBody>
      </p:sp>
      <p:sp>
        <p:nvSpPr>
          <p:cNvPr id="10" name="object 4"/>
          <p:cNvSpPr/>
          <p:nvPr/>
        </p:nvSpPr>
        <p:spPr>
          <a:xfrm>
            <a:off x="6274308" y="2849841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6330696" y="2875749"/>
            <a:ext cx="1139952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6300215" y="2875788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80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30" y="373380"/>
                </a:lnTo>
                <a:lnTo>
                  <a:pt x="1089914" y="373380"/>
                </a:lnTo>
                <a:lnTo>
                  <a:pt x="1114157" y="368496"/>
                </a:lnTo>
                <a:lnTo>
                  <a:pt x="1133935" y="355171"/>
                </a:lnTo>
                <a:lnTo>
                  <a:pt x="1147260" y="335393"/>
                </a:lnTo>
                <a:lnTo>
                  <a:pt x="1152143" y="311150"/>
                </a:lnTo>
                <a:lnTo>
                  <a:pt x="1152143" y="62230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 txBox="1"/>
          <p:nvPr/>
        </p:nvSpPr>
        <p:spPr>
          <a:xfrm>
            <a:off x="6452108" y="2932302"/>
            <a:ext cx="849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3970020" y="1754111"/>
            <a:ext cx="1397508" cy="533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4044696" y="1808949"/>
            <a:ext cx="1248155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3995928" y="1780032"/>
            <a:ext cx="1295400" cy="431800"/>
          </a:xfrm>
          <a:custGeom>
            <a:avLst/>
            <a:gdLst/>
            <a:ahLst/>
            <a:cxnLst/>
            <a:rect l="l" t="t" r="r" b="b"/>
            <a:pathLst>
              <a:path w="1295400" h="431800">
                <a:moveTo>
                  <a:pt x="1223518" y="0"/>
                </a:moveTo>
                <a:lnTo>
                  <a:pt x="71882" y="0"/>
                </a:lnTo>
                <a:lnTo>
                  <a:pt x="43880" y="5641"/>
                </a:lnTo>
                <a:lnTo>
                  <a:pt x="21034" y="21034"/>
                </a:lnTo>
                <a:lnTo>
                  <a:pt x="5641" y="43880"/>
                </a:lnTo>
                <a:lnTo>
                  <a:pt x="0" y="71881"/>
                </a:lnTo>
                <a:lnTo>
                  <a:pt x="0" y="359409"/>
                </a:lnTo>
                <a:lnTo>
                  <a:pt x="5641" y="387411"/>
                </a:lnTo>
                <a:lnTo>
                  <a:pt x="21034" y="410257"/>
                </a:lnTo>
                <a:lnTo>
                  <a:pt x="43880" y="425650"/>
                </a:lnTo>
                <a:lnTo>
                  <a:pt x="71882" y="431291"/>
                </a:lnTo>
                <a:lnTo>
                  <a:pt x="1223518" y="431291"/>
                </a:lnTo>
                <a:lnTo>
                  <a:pt x="1251519" y="425650"/>
                </a:lnTo>
                <a:lnTo>
                  <a:pt x="1274365" y="410257"/>
                </a:lnTo>
                <a:lnTo>
                  <a:pt x="1289758" y="387411"/>
                </a:lnTo>
                <a:lnTo>
                  <a:pt x="1295400" y="359409"/>
                </a:lnTo>
                <a:lnTo>
                  <a:pt x="1295400" y="71881"/>
                </a:lnTo>
                <a:lnTo>
                  <a:pt x="1289758" y="43880"/>
                </a:lnTo>
                <a:lnTo>
                  <a:pt x="1274365" y="21034"/>
                </a:lnTo>
                <a:lnTo>
                  <a:pt x="1251519" y="5641"/>
                </a:lnTo>
                <a:lnTo>
                  <a:pt x="1223518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 txBox="1"/>
          <p:nvPr/>
        </p:nvSpPr>
        <p:spPr>
          <a:xfrm>
            <a:off x="4165472" y="1864309"/>
            <a:ext cx="959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Quantitative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1665732" y="2849841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1839467" y="2875749"/>
            <a:ext cx="903719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1691639" y="2875788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80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30" y="373380"/>
                </a:lnTo>
                <a:lnTo>
                  <a:pt x="1089914" y="373380"/>
                </a:lnTo>
                <a:lnTo>
                  <a:pt x="1114157" y="368496"/>
                </a:lnTo>
                <a:lnTo>
                  <a:pt x="1133935" y="355171"/>
                </a:lnTo>
                <a:lnTo>
                  <a:pt x="1147260" y="335393"/>
                </a:lnTo>
                <a:lnTo>
                  <a:pt x="1152144" y="311150"/>
                </a:lnTo>
                <a:lnTo>
                  <a:pt x="1152144" y="62230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 txBox="1"/>
          <p:nvPr/>
        </p:nvSpPr>
        <p:spPr>
          <a:xfrm>
            <a:off x="1959991" y="2932302"/>
            <a:ext cx="6153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Discrete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6"/>
          <p:cNvSpPr/>
          <p:nvPr/>
        </p:nvSpPr>
        <p:spPr>
          <a:xfrm>
            <a:off x="5291328" y="1990089"/>
            <a:ext cx="1622425" cy="887094"/>
          </a:xfrm>
          <a:custGeom>
            <a:avLst/>
            <a:gdLst/>
            <a:ahLst/>
            <a:cxnLst/>
            <a:rect l="l" t="t" r="r" b="b"/>
            <a:pathLst>
              <a:path w="1622425" h="887094">
                <a:moveTo>
                  <a:pt x="1577848" y="810768"/>
                </a:moveTo>
                <a:lnTo>
                  <a:pt x="1546098" y="810768"/>
                </a:lnTo>
                <a:lnTo>
                  <a:pt x="1584198" y="886968"/>
                </a:lnTo>
                <a:lnTo>
                  <a:pt x="1615948" y="823468"/>
                </a:lnTo>
                <a:lnTo>
                  <a:pt x="1577848" y="823468"/>
                </a:lnTo>
                <a:lnTo>
                  <a:pt x="1577848" y="810768"/>
                </a:lnTo>
                <a:close/>
              </a:path>
              <a:path w="1622425" h="887094">
                <a:moveTo>
                  <a:pt x="1577848" y="6350"/>
                </a:moveTo>
                <a:lnTo>
                  <a:pt x="1577848" y="823468"/>
                </a:lnTo>
                <a:lnTo>
                  <a:pt x="1590548" y="823468"/>
                </a:lnTo>
                <a:lnTo>
                  <a:pt x="1590548" y="12700"/>
                </a:lnTo>
                <a:lnTo>
                  <a:pt x="1584198" y="12700"/>
                </a:lnTo>
                <a:lnTo>
                  <a:pt x="1577848" y="6350"/>
                </a:lnTo>
                <a:close/>
              </a:path>
              <a:path w="1622425" h="887094">
                <a:moveTo>
                  <a:pt x="1622298" y="810768"/>
                </a:moveTo>
                <a:lnTo>
                  <a:pt x="1590548" y="810768"/>
                </a:lnTo>
                <a:lnTo>
                  <a:pt x="1590548" y="823468"/>
                </a:lnTo>
                <a:lnTo>
                  <a:pt x="1615948" y="823468"/>
                </a:lnTo>
                <a:lnTo>
                  <a:pt x="1622298" y="810768"/>
                </a:lnTo>
                <a:close/>
              </a:path>
              <a:path w="1622425" h="887094">
                <a:moveTo>
                  <a:pt x="1587627" y="0"/>
                </a:moveTo>
                <a:lnTo>
                  <a:pt x="0" y="0"/>
                </a:lnTo>
                <a:lnTo>
                  <a:pt x="0" y="12700"/>
                </a:lnTo>
                <a:lnTo>
                  <a:pt x="1577848" y="12700"/>
                </a:lnTo>
                <a:lnTo>
                  <a:pt x="1577848" y="6350"/>
                </a:lnTo>
                <a:lnTo>
                  <a:pt x="1590548" y="6350"/>
                </a:lnTo>
                <a:lnTo>
                  <a:pt x="1590548" y="2793"/>
                </a:lnTo>
                <a:lnTo>
                  <a:pt x="1587627" y="0"/>
                </a:lnTo>
                <a:close/>
              </a:path>
              <a:path w="1622425" h="887094">
                <a:moveTo>
                  <a:pt x="1590548" y="6350"/>
                </a:moveTo>
                <a:lnTo>
                  <a:pt x="1577848" y="6350"/>
                </a:lnTo>
                <a:lnTo>
                  <a:pt x="1584198" y="12700"/>
                </a:lnTo>
                <a:lnTo>
                  <a:pt x="1590548" y="12700"/>
                </a:lnTo>
                <a:lnTo>
                  <a:pt x="1590548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2229611" y="1990089"/>
            <a:ext cx="1766570" cy="887094"/>
          </a:xfrm>
          <a:custGeom>
            <a:avLst/>
            <a:gdLst/>
            <a:ahLst/>
            <a:cxnLst/>
            <a:rect l="l" t="t" r="r" b="b"/>
            <a:pathLst>
              <a:path w="1766570" h="887094">
                <a:moveTo>
                  <a:pt x="31750" y="810768"/>
                </a:moveTo>
                <a:lnTo>
                  <a:pt x="0" y="810768"/>
                </a:lnTo>
                <a:lnTo>
                  <a:pt x="38100" y="886968"/>
                </a:lnTo>
                <a:lnTo>
                  <a:pt x="69850" y="823468"/>
                </a:lnTo>
                <a:lnTo>
                  <a:pt x="31750" y="823468"/>
                </a:lnTo>
                <a:lnTo>
                  <a:pt x="31750" y="810768"/>
                </a:lnTo>
                <a:close/>
              </a:path>
              <a:path w="1766570" h="887094">
                <a:moveTo>
                  <a:pt x="1766315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823468"/>
                </a:lnTo>
                <a:lnTo>
                  <a:pt x="44450" y="823468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1766315" y="6350"/>
                </a:lnTo>
                <a:lnTo>
                  <a:pt x="1766315" y="0"/>
                </a:lnTo>
                <a:close/>
              </a:path>
              <a:path w="1766570" h="887094">
                <a:moveTo>
                  <a:pt x="76200" y="810768"/>
                </a:moveTo>
                <a:lnTo>
                  <a:pt x="44450" y="810768"/>
                </a:lnTo>
                <a:lnTo>
                  <a:pt x="44450" y="823468"/>
                </a:lnTo>
                <a:lnTo>
                  <a:pt x="69850" y="823468"/>
                </a:lnTo>
                <a:lnTo>
                  <a:pt x="76200" y="810768"/>
                </a:lnTo>
                <a:close/>
              </a:path>
              <a:path w="1766570" h="887094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1766570" h="887094">
                <a:moveTo>
                  <a:pt x="1766315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1766315" y="12700"/>
                </a:lnTo>
                <a:lnTo>
                  <a:pt x="1766315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1263396" y="3479291"/>
            <a:ext cx="2058924" cy="902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1463039" y="3611879"/>
            <a:ext cx="1694688" cy="688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 txBox="1"/>
          <p:nvPr/>
        </p:nvSpPr>
        <p:spPr>
          <a:xfrm>
            <a:off x="1295400" y="3511296"/>
            <a:ext cx="1945005" cy="788035"/>
          </a:xfrm>
          <a:prstGeom prst="rect">
            <a:avLst/>
          </a:prstGeom>
          <a:ln w="12191">
            <a:solidFill>
              <a:srgbClr val="095A8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365125" marR="294005" indent="-64135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Children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 Family,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Students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1"/>
          <p:cNvSpPr/>
          <p:nvPr/>
        </p:nvSpPr>
        <p:spPr>
          <a:xfrm>
            <a:off x="5871971" y="3479291"/>
            <a:ext cx="2058924" cy="902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5942076" y="3611879"/>
            <a:ext cx="1958339" cy="688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 txBox="1"/>
          <p:nvPr/>
        </p:nvSpPr>
        <p:spPr>
          <a:xfrm>
            <a:off x="5903976" y="3511296"/>
            <a:ext cx="1945005" cy="78803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816610" marR="162560" indent="-645160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Amount of income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tax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paid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4"/>
          <p:cNvSpPr/>
          <p:nvPr/>
        </p:nvSpPr>
        <p:spPr>
          <a:xfrm>
            <a:off x="1594103" y="1031747"/>
            <a:ext cx="6006084" cy="6263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/>
          <p:nvPr/>
        </p:nvSpPr>
        <p:spPr>
          <a:xfrm>
            <a:off x="1629155" y="1027163"/>
            <a:ext cx="5977128" cy="688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 txBox="1"/>
          <p:nvPr/>
        </p:nvSpPr>
        <p:spPr>
          <a:xfrm>
            <a:off x="1620011" y="1057655"/>
            <a:ext cx="5904230" cy="524510"/>
          </a:xfrm>
          <a:prstGeom prst="rect">
            <a:avLst/>
          </a:prstGeom>
          <a:solidFill>
            <a:srgbClr val="095A82"/>
          </a:solidFill>
        </p:spPr>
        <p:txBody>
          <a:bodyPr vert="horz" wrap="square" lIns="0" tIns="374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measured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on 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numerical scale (distance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traveled to college,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children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family,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013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Discrete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Data</a:t>
            </a:r>
            <a:endParaRPr sz="2800"/>
          </a:p>
        </p:txBody>
      </p:sp>
      <p:graphicFrame>
        <p:nvGraphicFramePr>
          <p:cNvPr id="9" name="object 4"/>
          <p:cNvGraphicFramePr>
            <a:graphicFrameLocks noGrp="1"/>
          </p:cNvGraphicFramePr>
          <p:nvPr/>
        </p:nvGraphicFramePr>
        <p:xfrm>
          <a:off x="3912361" y="2404236"/>
          <a:ext cx="4164328" cy="2023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164"/>
                <a:gridCol w="2082164"/>
              </a:tblGrid>
              <a:tr h="4912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Organization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 of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Products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06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Samsung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0657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06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Nokia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06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064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Sony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10" name="object 5"/>
          <p:cNvSpPr/>
          <p:nvPr/>
        </p:nvSpPr>
        <p:spPr>
          <a:xfrm>
            <a:off x="1030224" y="1164348"/>
            <a:ext cx="7133844" cy="84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063752" y="1162824"/>
            <a:ext cx="7065264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062227" y="1196339"/>
            <a:ext cx="7019925" cy="734695"/>
          </a:xfrm>
          <a:custGeom>
            <a:avLst/>
            <a:gdLst/>
            <a:ahLst/>
            <a:cxnLst/>
            <a:rect l="l" t="t" r="r" b="b"/>
            <a:pathLst>
              <a:path w="7019925" h="734694">
                <a:moveTo>
                  <a:pt x="6897116" y="0"/>
                </a:moveTo>
                <a:lnTo>
                  <a:pt x="122428" y="0"/>
                </a:lnTo>
                <a:lnTo>
                  <a:pt x="74773" y="9628"/>
                </a:lnTo>
                <a:lnTo>
                  <a:pt x="35858" y="35877"/>
                </a:lnTo>
                <a:lnTo>
                  <a:pt x="9621" y="74795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72"/>
                </a:lnTo>
                <a:lnTo>
                  <a:pt x="35858" y="698690"/>
                </a:lnTo>
                <a:lnTo>
                  <a:pt x="74773" y="724939"/>
                </a:lnTo>
                <a:lnTo>
                  <a:pt x="122428" y="734568"/>
                </a:lnTo>
                <a:lnTo>
                  <a:pt x="6897116" y="734568"/>
                </a:lnTo>
                <a:lnTo>
                  <a:pt x="6944748" y="724939"/>
                </a:lnTo>
                <a:lnTo>
                  <a:pt x="6983666" y="698690"/>
                </a:lnTo>
                <a:lnTo>
                  <a:pt x="7009915" y="659772"/>
                </a:lnTo>
                <a:lnTo>
                  <a:pt x="7019544" y="612139"/>
                </a:lnTo>
                <a:lnTo>
                  <a:pt x="7019544" y="122427"/>
                </a:lnTo>
                <a:lnTo>
                  <a:pt x="7009915" y="74795"/>
                </a:lnTo>
                <a:lnTo>
                  <a:pt x="6983666" y="35877"/>
                </a:lnTo>
                <a:lnTo>
                  <a:pt x="6944748" y="9628"/>
                </a:lnTo>
                <a:lnTo>
                  <a:pt x="6897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1062227" y="1196339"/>
            <a:ext cx="7019925" cy="734695"/>
          </a:xfrm>
          <a:custGeom>
            <a:avLst/>
            <a:gdLst/>
            <a:ahLst/>
            <a:cxnLst/>
            <a:rect l="l" t="t" r="r" b="b"/>
            <a:pathLst>
              <a:path w="7019925" h="734694">
                <a:moveTo>
                  <a:pt x="0" y="122427"/>
                </a:moveTo>
                <a:lnTo>
                  <a:pt x="9621" y="74795"/>
                </a:lnTo>
                <a:lnTo>
                  <a:pt x="35858" y="35877"/>
                </a:lnTo>
                <a:lnTo>
                  <a:pt x="74773" y="9628"/>
                </a:lnTo>
                <a:lnTo>
                  <a:pt x="122428" y="0"/>
                </a:lnTo>
                <a:lnTo>
                  <a:pt x="6897116" y="0"/>
                </a:lnTo>
                <a:lnTo>
                  <a:pt x="6944748" y="9628"/>
                </a:lnTo>
                <a:lnTo>
                  <a:pt x="6983666" y="35877"/>
                </a:lnTo>
                <a:lnTo>
                  <a:pt x="7009915" y="74795"/>
                </a:lnTo>
                <a:lnTo>
                  <a:pt x="7019544" y="122427"/>
                </a:lnTo>
                <a:lnTo>
                  <a:pt x="7019544" y="612139"/>
                </a:lnTo>
                <a:lnTo>
                  <a:pt x="7009915" y="659772"/>
                </a:lnTo>
                <a:lnTo>
                  <a:pt x="6983666" y="698690"/>
                </a:lnTo>
                <a:lnTo>
                  <a:pt x="6944748" y="724939"/>
                </a:lnTo>
                <a:lnTo>
                  <a:pt x="6897116" y="734568"/>
                </a:lnTo>
                <a:lnTo>
                  <a:pt x="122428" y="734568"/>
                </a:lnTo>
                <a:lnTo>
                  <a:pt x="74773" y="724939"/>
                </a:lnTo>
                <a:lnTo>
                  <a:pt x="35858" y="698690"/>
                </a:lnTo>
                <a:lnTo>
                  <a:pt x="9621" y="659772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1184249" y="1218691"/>
            <a:ext cx="677227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99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which can be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categorized into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classification,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which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based upon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counts, there  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only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finite number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values possible and the values cannot be subdivided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meaningfully,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kind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Discrete</a:t>
            </a:r>
            <a:r>
              <a:rPr sz="1400" spc="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1594103" y="2651772"/>
            <a:ext cx="1591056" cy="1592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1620011" y="2677667"/>
            <a:ext cx="1488948" cy="1490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86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487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Continuous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Data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030224" y="1164348"/>
            <a:ext cx="7133844" cy="84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242060" y="1162824"/>
            <a:ext cx="6751320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062227" y="1196339"/>
            <a:ext cx="7019925" cy="734695"/>
          </a:xfrm>
          <a:custGeom>
            <a:avLst/>
            <a:gdLst/>
            <a:ahLst/>
            <a:cxnLst/>
            <a:rect l="l" t="t" r="r" b="b"/>
            <a:pathLst>
              <a:path w="7019925" h="734694">
                <a:moveTo>
                  <a:pt x="6897116" y="0"/>
                </a:moveTo>
                <a:lnTo>
                  <a:pt x="122428" y="0"/>
                </a:lnTo>
                <a:lnTo>
                  <a:pt x="74773" y="9628"/>
                </a:lnTo>
                <a:lnTo>
                  <a:pt x="35858" y="35877"/>
                </a:lnTo>
                <a:lnTo>
                  <a:pt x="9621" y="74795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72"/>
                </a:lnTo>
                <a:lnTo>
                  <a:pt x="35858" y="698690"/>
                </a:lnTo>
                <a:lnTo>
                  <a:pt x="74773" y="724939"/>
                </a:lnTo>
                <a:lnTo>
                  <a:pt x="122428" y="734568"/>
                </a:lnTo>
                <a:lnTo>
                  <a:pt x="6897116" y="734568"/>
                </a:lnTo>
                <a:lnTo>
                  <a:pt x="6944748" y="724939"/>
                </a:lnTo>
                <a:lnTo>
                  <a:pt x="6983666" y="698690"/>
                </a:lnTo>
                <a:lnTo>
                  <a:pt x="7009915" y="659772"/>
                </a:lnTo>
                <a:lnTo>
                  <a:pt x="7019544" y="612139"/>
                </a:lnTo>
                <a:lnTo>
                  <a:pt x="7019544" y="122427"/>
                </a:lnTo>
                <a:lnTo>
                  <a:pt x="7009915" y="74795"/>
                </a:lnTo>
                <a:lnTo>
                  <a:pt x="6983666" y="35877"/>
                </a:lnTo>
                <a:lnTo>
                  <a:pt x="6944748" y="9628"/>
                </a:lnTo>
                <a:lnTo>
                  <a:pt x="6897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062227" y="1196339"/>
            <a:ext cx="7019925" cy="734695"/>
          </a:xfrm>
          <a:custGeom>
            <a:avLst/>
            <a:gdLst/>
            <a:ahLst/>
            <a:cxnLst/>
            <a:rect l="l" t="t" r="r" b="b"/>
            <a:pathLst>
              <a:path w="7019925" h="734694">
                <a:moveTo>
                  <a:pt x="0" y="122427"/>
                </a:moveTo>
                <a:lnTo>
                  <a:pt x="9621" y="74795"/>
                </a:lnTo>
                <a:lnTo>
                  <a:pt x="35858" y="35877"/>
                </a:lnTo>
                <a:lnTo>
                  <a:pt x="74773" y="9628"/>
                </a:lnTo>
                <a:lnTo>
                  <a:pt x="122428" y="0"/>
                </a:lnTo>
                <a:lnTo>
                  <a:pt x="6897116" y="0"/>
                </a:lnTo>
                <a:lnTo>
                  <a:pt x="6944748" y="9628"/>
                </a:lnTo>
                <a:lnTo>
                  <a:pt x="6983666" y="35877"/>
                </a:lnTo>
                <a:lnTo>
                  <a:pt x="7009915" y="74795"/>
                </a:lnTo>
                <a:lnTo>
                  <a:pt x="7019544" y="122427"/>
                </a:lnTo>
                <a:lnTo>
                  <a:pt x="7019544" y="612139"/>
                </a:lnTo>
                <a:lnTo>
                  <a:pt x="7009915" y="659772"/>
                </a:lnTo>
                <a:lnTo>
                  <a:pt x="6983666" y="698690"/>
                </a:lnTo>
                <a:lnTo>
                  <a:pt x="6944748" y="724939"/>
                </a:lnTo>
                <a:lnTo>
                  <a:pt x="6897116" y="734568"/>
                </a:lnTo>
                <a:lnTo>
                  <a:pt x="122428" y="734568"/>
                </a:lnTo>
                <a:lnTo>
                  <a:pt x="74773" y="724939"/>
                </a:lnTo>
                <a:lnTo>
                  <a:pt x="35858" y="698690"/>
                </a:lnTo>
                <a:lnTo>
                  <a:pt x="9621" y="659772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362583" y="1218691"/>
            <a:ext cx="641858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which can be measured 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continuum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scale,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which can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almost</a:t>
            </a:r>
            <a:r>
              <a:rPr sz="1400" spc="1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any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numeric value and can be subdivided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finer and finer</a:t>
            </a:r>
            <a:r>
              <a:rPr sz="1400" spc="7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increments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kind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Continuous</a:t>
            </a:r>
            <a:r>
              <a:rPr sz="1400" spc="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4" name="object 9"/>
          <p:cNvGraphicFramePr>
            <a:graphicFrameLocks noGrp="1"/>
          </p:cNvGraphicFramePr>
          <p:nvPr/>
        </p:nvGraphicFramePr>
        <p:xfrm>
          <a:off x="3912361" y="2404236"/>
          <a:ext cx="4164328" cy="2022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164"/>
                <a:gridCol w="2082164"/>
              </a:tblGrid>
              <a:tr h="33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Patient</a:t>
                      </a:r>
                      <a:r>
                        <a:rPr sz="15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Weight 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Patient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370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86.5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kg.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7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91.3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kg.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56.1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kg.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370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70.9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kg.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3713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60.34</a:t>
                      </a:r>
                      <a:r>
                        <a:rPr sz="1500" spc="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kg.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0"/>
          <p:cNvSpPr/>
          <p:nvPr/>
        </p:nvSpPr>
        <p:spPr>
          <a:xfrm>
            <a:off x="1594103" y="2511551"/>
            <a:ext cx="1740408" cy="1740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1620011" y="2537460"/>
            <a:ext cx="1638300" cy="163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76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581" y="241935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Variables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231" y="4837177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8" y="324053"/>
            <a:ext cx="22218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Course</a:t>
            </a:r>
            <a:r>
              <a:rPr sz="2800" spc="-3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Outline</a:t>
            </a:r>
            <a:endParaRPr sz="2800" dirty="0"/>
          </a:p>
        </p:txBody>
      </p:sp>
      <p:sp>
        <p:nvSpPr>
          <p:cNvPr id="6" name="object 6"/>
          <p:cNvSpPr txBox="1"/>
          <p:nvPr/>
        </p:nvSpPr>
        <p:spPr>
          <a:xfrm>
            <a:off x="910986" y="1274933"/>
            <a:ext cx="1709979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white"/>
                </a:solidFill>
                <a:cs typeface="Calibri"/>
              </a:rPr>
              <a:t>Introduction </a:t>
            </a:r>
            <a:r>
              <a:rPr sz="1200" dirty="0">
                <a:solidFill>
                  <a:prstClr val="white"/>
                </a:solidFill>
                <a:cs typeface="Calibri"/>
              </a:rPr>
              <a:t>to</a:t>
            </a:r>
            <a:r>
              <a:rPr sz="1200" spc="-40" dirty="0">
                <a:solidFill>
                  <a:prstClr val="white"/>
                </a:solidFill>
                <a:cs typeface="Calibri"/>
              </a:rPr>
              <a:t> </a:t>
            </a:r>
            <a:r>
              <a:rPr sz="1200" spc="-5" dirty="0">
                <a:solidFill>
                  <a:prstClr val="white"/>
                </a:solidFill>
                <a:cs typeface="Calibri"/>
              </a:rPr>
              <a:t>Python</a:t>
            </a:r>
            <a:endParaRPr sz="1200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0985" y="1799237"/>
            <a:ext cx="1837809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IN" sz="1200" spc="-5" dirty="0">
                <a:solidFill>
                  <a:schemeClr val="bg1"/>
                </a:solidFill>
                <a:cs typeface="Calibri"/>
              </a:rPr>
              <a:t>Basics of </a:t>
            </a:r>
            <a:r>
              <a:rPr lang="en-IN" sz="1200" spc="-5" dirty="0" smtClean="0">
                <a:solidFill>
                  <a:schemeClr val="bg1"/>
                </a:solidFill>
                <a:cs typeface="Calibri"/>
              </a:rPr>
              <a:t>Python</a:t>
            </a:r>
            <a:endParaRPr sz="12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2735713"/>
            <a:ext cx="18008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 marR="5080" indent="-463550">
              <a:spcBef>
                <a:spcPts val="100"/>
              </a:spcBef>
            </a:pPr>
            <a:r>
              <a:rPr lang="en-IN" sz="1100" dirty="0">
                <a:solidFill>
                  <a:srgbClr val="FFFFFF"/>
                </a:solidFill>
                <a:cs typeface="Calibri"/>
              </a:rPr>
              <a:t>String </a:t>
            </a:r>
            <a:r>
              <a:rPr lang="en-IN" sz="1200" dirty="0">
                <a:solidFill>
                  <a:srgbClr val="FFFFFF"/>
                </a:solidFill>
                <a:cs typeface="Calibri"/>
              </a:rPr>
              <a:t>Manipulation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3257062"/>
            <a:ext cx="10871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100" dirty="0">
                <a:solidFill>
                  <a:srgbClr val="FFFFFF"/>
                </a:solidFill>
                <a:cs typeface="Calibri"/>
              </a:rPr>
              <a:t>List </a:t>
            </a:r>
            <a:r>
              <a:rPr lang="en-IN" sz="1200" dirty="0">
                <a:solidFill>
                  <a:srgbClr val="FFFFFF"/>
                </a:solidFill>
                <a:cs typeface="Calibri"/>
              </a:rPr>
              <a:t>Manipulation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3728978"/>
            <a:ext cx="1927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80" marR="5080" indent="-602615">
              <a:spcBef>
                <a:spcPts val="100"/>
              </a:spcBef>
            </a:pPr>
            <a:r>
              <a:rPr lang="en-IN" sz="1100" dirty="0" smtClean="0">
                <a:solidFill>
                  <a:srgbClr val="FFFFFF"/>
                </a:solidFill>
                <a:cs typeface="Calibri"/>
              </a:rPr>
              <a:t>Tuple, Set </a:t>
            </a:r>
            <a:r>
              <a:rPr lang="en-IN" sz="1100" dirty="0">
                <a:solidFill>
                  <a:srgbClr val="FFFFFF"/>
                </a:solidFill>
                <a:cs typeface="Calibri"/>
              </a:rPr>
              <a:t>Manipulation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400" y="4232285"/>
            <a:ext cx="15397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100" spc="-5" dirty="0">
                <a:solidFill>
                  <a:srgbClr val="FFFFFF"/>
                </a:solidFill>
                <a:cs typeface="Calibri"/>
              </a:rPr>
              <a:t>Dictionaries </a:t>
            </a:r>
            <a:r>
              <a:rPr lang="en-IN" sz="1200" spc="-5" dirty="0">
                <a:solidFill>
                  <a:srgbClr val="FFFFFF"/>
                </a:solidFill>
                <a:cs typeface="Calibri"/>
              </a:rPr>
              <a:t>Manipulation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4439" y="1274934"/>
            <a:ext cx="2147062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IN" sz="1200" spc="-5" dirty="0" smtClean="0">
                <a:solidFill>
                  <a:srgbClr val="FFFFFF"/>
                </a:solidFill>
                <a:cs typeface="Calibri"/>
              </a:rPr>
              <a:t>Functions</a:t>
            </a:r>
            <a:r>
              <a:rPr lang="en-IN" sz="1100" spc="-5" dirty="0">
                <a:solidFill>
                  <a:srgbClr val="FFFFFF"/>
                </a:solidFill>
                <a:cs typeface="Calibri"/>
              </a:rPr>
              <a:t>, </a:t>
            </a:r>
            <a:r>
              <a:rPr lang="en-IN" sz="1100" spc="-5" dirty="0" smtClean="0">
                <a:solidFill>
                  <a:srgbClr val="FFFFFF"/>
                </a:solidFill>
                <a:cs typeface="Calibri"/>
              </a:rPr>
              <a:t>Modules &amp; Packages 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66409" y="2289820"/>
            <a:ext cx="2118867" cy="205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100" spc="-5" dirty="0" smtClean="0">
                <a:solidFill>
                  <a:srgbClr val="FFFFFF"/>
                </a:solidFill>
                <a:cs typeface="Calibri"/>
              </a:rPr>
              <a:t>File </a:t>
            </a:r>
            <a:r>
              <a:rPr lang="en-IN" sz="1200" spc="-5" dirty="0">
                <a:solidFill>
                  <a:srgbClr val="FFFFFF"/>
                </a:solidFill>
                <a:cs typeface="Calibri"/>
              </a:rPr>
              <a:t>Handling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4438" y="3276722"/>
            <a:ext cx="2261362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200" dirty="0">
                <a:solidFill>
                  <a:srgbClr val="FFFFFF"/>
                </a:solidFill>
                <a:cs typeface="Calibri"/>
              </a:rPr>
              <a:t>Database</a:t>
            </a:r>
            <a:endParaRPr lang="en-IN" sz="1100"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100"/>
              </a:spcBef>
            </a:pPr>
            <a:endParaRPr lang="en-IN" sz="12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4438" y="3756147"/>
            <a:ext cx="2134743" cy="379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200" dirty="0">
                <a:solidFill>
                  <a:srgbClr val="FFFFFF"/>
                </a:solidFill>
                <a:cs typeface="Calibri"/>
              </a:rPr>
              <a:t>Networking</a:t>
            </a:r>
            <a:r>
              <a:rPr lang="en-IN" sz="1100" dirty="0">
                <a:solidFill>
                  <a:srgbClr val="FFFFFF"/>
                </a:solidFill>
                <a:cs typeface="Calibri"/>
              </a:rPr>
              <a:t> &amp; Multithreading </a:t>
            </a:r>
            <a:endParaRPr lang="en-IN" sz="1100"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100"/>
              </a:spcBef>
            </a:pP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6044438" y="1773312"/>
            <a:ext cx="2170429" cy="3731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50800">
              <a:spcBef>
                <a:spcPts val="50"/>
              </a:spcBef>
            </a:pPr>
            <a:r>
              <a:rPr lang="en-IN" sz="1100" spc="-3" dirty="0" smtClean="0">
                <a:solidFill>
                  <a:srgbClr val="FFFFFF"/>
                </a:solidFill>
                <a:cs typeface="Calibri"/>
              </a:rPr>
              <a:t>OOPs &amp; </a:t>
            </a:r>
            <a:r>
              <a:rPr lang="en-IN" sz="1100" spc="-5" dirty="0">
                <a:solidFill>
                  <a:srgbClr val="FFFFFF"/>
                </a:solidFill>
                <a:cs typeface="Calibri"/>
              </a:rPr>
              <a:t>Exception </a:t>
            </a:r>
            <a:r>
              <a:rPr lang="en-IN" sz="1200" spc="-5" dirty="0">
                <a:solidFill>
                  <a:srgbClr val="FFFFFF"/>
                </a:solidFill>
                <a:cs typeface="Calibri"/>
              </a:rPr>
              <a:t>Handling</a:t>
            </a:r>
            <a:endParaRPr lang="en-IN" sz="1100" dirty="0">
              <a:solidFill>
                <a:prstClr val="black"/>
              </a:solidFill>
              <a:cs typeface="Calibri"/>
            </a:endParaRPr>
          </a:p>
          <a:p>
            <a:pPr marL="6350" marR="2540" indent="50800">
              <a:spcBef>
                <a:spcPts val="50"/>
              </a:spcBef>
            </a:pPr>
            <a:r>
              <a:rPr lang="en-IN" sz="1100" spc="-3" dirty="0" smtClean="0">
                <a:solidFill>
                  <a:srgbClr val="FFFFFF"/>
                </a:solidFill>
                <a:cs typeface="Calibri"/>
              </a:rPr>
              <a:t> 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6025602" y="2771688"/>
            <a:ext cx="2261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200" dirty="0">
                <a:solidFill>
                  <a:srgbClr val="FFFFFF"/>
                </a:solidFill>
                <a:cs typeface="Calibri"/>
              </a:rPr>
              <a:t>Numpy, Pandas, </a:t>
            </a:r>
            <a:r>
              <a:rPr lang="en-IN" sz="1200" dirty="0" smtClean="0">
                <a:solidFill>
                  <a:srgbClr val="FFFFFF"/>
                </a:solidFill>
                <a:cs typeface="Calibri"/>
              </a:rPr>
              <a:t>Matplotlib, SciPy</a:t>
            </a:r>
            <a:endParaRPr lang="en-IN" sz="12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18"/>
          <p:cNvSpPr txBox="1"/>
          <p:nvPr/>
        </p:nvSpPr>
        <p:spPr>
          <a:xfrm>
            <a:off x="6069600" y="4243786"/>
            <a:ext cx="2134743" cy="379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200" dirty="0" smtClean="0">
                <a:solidFill>
                  <a:srgbClr val="FFFFFF"/>
                </a:solidFill>
                <a:cs typeface="Calibri"/>
              </a:rPr>
              <a:t>Web Python</a:t>
            </a:r>
            <a:endParaRPr lang="en-IN" sz="1100"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100"/>
              </a:spcBef>
            </a:pP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/>
          <p:cNvSpPr/>
          <p:nvPr/>
        </p:nvSpPr>
        <p:spPr>
          <a:xfrm>
            <a:off x="539495" y="1563624"/>
            <a:ext cx="8065008" cy="2395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"/>
          <p:cNvSpPr/>
          <p:nvPr/>
        </p:nvSpPr>
        <p:spPr>
          <a:xfrm>
            <a:off x="3276600" y="1638300"/>
            <a:ext cx="129539" cy="256540"/>
          </a:xfrm>
          <a:custGeom>
            <a:avLst/>
            <a:gdLst/>
            <a:ahLst/>
            <a:cxnLst/>
            <a:rect l="l" t="t" r="r" b="b"/>
            <a:pathLst>
              <a:path w="129539" h="256539">
                <a:moveTo>
                  <a:pt x="129539" y="0"/>
                </a:moveTo>
                <a:lnTo>
                  <a:pt x="0" y="128524"/>
                </a:lnTo>
                <a:lnTo>
                  <a:pt x="127508" y="256031"/>
                </a:lnTo>
                <a:lnTo>
                  <a:pt x="128777" y="256031"/>
                </a:lnTo>
                <a:lnTo>
                  <a:pt x="64388" y="128524"/>
                </a:lnTo>
                <a:lnTo>
                  <a:pt x="128777" y="1015"/>
                </a:lnTo>
                <a:lnTo>
                  <a:pt x="129539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"/>
          <p:cNvSpPr txBox="1"/>
          <p:nvPr/>
        </p:nvSpPr>
        <p:spPr>
          <a:xfrm>
            <a:off x="732536" y="1672844"/>
            <a:ext cx="1795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Understanding the</a:t>
            </a:r>
            <a:r>
              <a:rPr sz="140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775208" y="2676525"/>
            <a:ext cx="171068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Probability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&amp; it’s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903224" y="3664153"/>
            <a:ext cx="14535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Inference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7001382" y="1672844"/>
            <a:ext cx="1212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Testing the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10"/>
          <p:cNvSpPr txBox="1"/>
          <p:nvPr/>
        </p:nvSpPr>
        <p:spPr>
          <a:xfrm>
            <a:off x="7041006" y="2676525"/>
            <a:ext cx="1133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6816979" y="3664153"/>
            <a:ext cx="15830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Modelling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1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96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Variables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737360" y="1068298"/>
            <a:ext cx="5955792" cy="45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941576" y="1124673"/>
            <a:ext cx="5554980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1763267" y="1094232"/>
            <a:ext cx="5854065" cy="356870"/>
          </a:xfrm>
          <a:prstGeom prst="rect">
            <a:avLst/>
          </a:prstGeom>
          <a:solidFill>
            <a:srgbClr val="095A82"/>
          </a:solidFill>
        </p:spPr>
        <p:txBody>
          <a:bodyPr vert="horz" wrap="square" lIns="0" tIns="9779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77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Variable in algebra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represents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unknown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value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varies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3861815" y="1825713"/>
            <a:ext cx="1470660" cy="548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143755" y="1888197"/>
            <a:ext cx="903719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3887723" y="1851660"/>
            <a:ext cx="1369060" cy="447040"/>
          </a:xfrm>
          <a:custGeom>
            <a:avLst/>
            <a:gdLst/>
            <a:ahLst/>
            <a:cxnLst/>
            <a:rect l="l" t="t" r="r" b="b"/>
            <a:pathLst>
              <a:path w="1369060" h="447039">
                <a:moveTo>
                  <a:pt x="1294129" y="0"/>
                </a:moveTo>
                <a:lnTo>
                  <a:pt x="74422" y="0"/>
                </a:lnTo>
                <a:lnTo>
                  <a:pt x="45434" y="5841"/>
                </a:lnTo>
                <a:lnTo>
                  <a:pt x="21780" y="21780"/>
                </a:lnTo>
                <a:lnTo>
                  <a:pt x="5841" y="45434"/>
                </a:lnTo>
                <a:lnTo>
                  <a:pt x="0" y="74421"/>
                </a:lnTo>
                <a:lnTo>
                  <a:pt x="0" y="372109"/>
                </a:lnTo>
                <a:lnTo>
                  <a:pt x="5841" y="401097"/>
                </a:lnTo>
                <a:lnTo>
                  <a:pt x="21780" y="424751"/>
                </a:lnTo>
                <a:lnTo>
                  <a:pt x="45434" y="440689"/>
                </a:lnTo>
                <a:lnTo>
                  <a:pt x="74422" y="446531"/>
                </a:lnTo>
                <a:lnTo>
                  <a:pt x="1294129" y="446531"/>
                </a:lnTo>
                <a:lnTo>
                  <a:pt x="1323117" y="440689"/>
                </a:lnTo>
                <a:lnTo>
                  <a:pt x="1346771" y="424751"/>
                </a:lnTo>
                <a:lnTo>
                  <a:pt x="1362710" y="401097"/>
                </a:lnTo>
                <a:lnTo>
                  <a:pt x="1368552" y="372109"/>
                </a:lnTo>
                <a:lnTo>
                  <a:pt x="1368552" y="74421"/>
                </a:lnTo>
                <a:lnTo>
                  <a:pt x="1362710" y="45434"/>
                </a:lnTo>
                <a:lnTo>
                  <a:pt x="1346771" y="21780"/>
                </a:lnTo>
                <a:lnTo>
                  <a:pt x="1323117" y="5841"/>
                </a:lnTo>
                <a:lnTo>
                  <a:pt x="1294129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4265167" y="1944370"/>
            <a:ext cx="614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2570988" y="4029455"/>
            <a:ext cx="1412748" cy="5608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2656332" y="3991355"/>
            <a:ext cx="1280159" cy="688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2596895" y="4055364"/>
            <a:ext cx="1310640" cy="459105"/>
          </a:xfrm>
          <a:custGeom>
            <a:avLst/>
            <a:gdLst/>
            <a:ahLst/>
            <a:cxnLst/>
            <a:rect l="l" t="t" r="r" b="b"/>
            <a:pathLst>
              <a:path w="1310639" h="459104">
                <a:moveTo>
                  <a:pt x="1234186" y="0"/>
                </a:moveTo>
                <a:lnTo>
                  <a:pt x="76454" y="0"/>
                </a:lnTo>
                <a:lnTo>
                  <a:pt x="46720" y="6007"/>
                </a:lnTo>
                <a:lnTo>
                  <a:pt x="22415" y="22391"/>
                </a:lnTo>
                <a:lnTo>
                  <a:pt x="6016" y="46693"/>
                </a:lnTo>
                <a:lnTo>
                  <a:pt x="0" y="76454"/>
                </a:lnTo>
                <a:lnTo>
                  <a:pt x="0" y="382270"/>
                </a:lnTo>
                <a:lnTo>
                  <a:pt x="6016" y="412030"/>
                </a:lnTo>
                <a:lnTo>
                  <a:pt x="22415" y="436332"/>
                </a:lnTo>
                <a:lnTo>
                  <a:pt x="46720" y="452716"/>
                </a:lnTo>
                <a:lnTo>
                  <a:pt x="76454" y="458724"/>
                </a:lnTo>
                <a:lnTo>
                  <a:pt x="1234186" y="458724"/>
                </a:lnTo>
                <a:lnTo>
                  <a:pt x="1263919" y="452716"/>
                </a:lnTo>
                <a:lnTo>
                  <a:pt x="1288224" y="436332"/>
                </a:lnTo>
                <a:lnTo>
                  <a:pt x="1304623" y="412030"/>
                </a:lnTo>
                <a:lnTo>
                  <a:pt x="1310640" y="382270"/>
                </a:lnTo>
                <a:lnTo>
                  <a:pt x="1310640" y="76454"/>
                </a:lnTo>
                <a:lnTo>
                  <a:pt x="1304623" y="46693"/>
                </a:lnTo>
                <a:lnTo>
                  <a:pt x="1288224" y="22391"/>
                </a:lnTo>
                <a:lnTo>
                  <a:pt x="1263919" y="6007"/>
                </a:lnTo>
                <a:lnTo>
                  <a:pt x="12341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2596895" y="4055364"/>
            <a:ext cx="1310640" cy="459105"/>
          </a:xfrm>
          <a:custGeom>
            <a:avLst/>
            <a:gdLst/>
            <a:ahLst/>
            <a:cxnLst/>
            <a:rect l="l" t="t" r="r" b="b"/>
            <a:pathLst>
              <a:path w="1310639" h="459104">
                <a:moveTo>
                  <a:pt x="1234186" y="0"/>
                </a:moveTo>
                <a:lnTo>
                  <a:pt x="76454" y="0"/>
                </a:lnTo>
                <a:lnTo>
                  <a:pt x="46720" y="6007"/>
                </a:lnTo>
                <a:lnTo>
                  <a:pt x="22415" y="22391"/>
                </a:lnTo>
                <a:lnTo>
                  <a:pt x="6016" y="46693"/>
                </a:lnTo>
                <a:lnTo>
                  <a:pt x="0" y="76454"/>
                </a:lnTo>
                <a:lnTo>
                  <a:pt x="0" y="382270"/>
                </a:lnTo>
                <a:lnTo>
                  <a:pt x="6016" y="412030"/>
                </a:lnTo>
                <a:lnTo>
                  <a:pt x="22415" y="436332"/>
                </a:lnTo>
                <a:lnTo>
                  <a:pt x="46720" y="452716"/>
                </a:lnTo>
                <a:lnTo>
                  <a:pt x="76454" y="458724"/>
                </a:lnTo>
                <a:lnTo>
                  <a:pt x="1234186" y="458724"/>
                </a:lnTo>
                <a:lnTo>
                  <a:pt x="1263919" y="452716"/>
                </a:lnTo>
                <a:lnTo>
                  <a:pt x="1288224" y="436332"/>
                </a:lnTo>
                <a:lnTo>
                  <a:pt x="1304623" y="412030"/>
                </a:lnTo>
                <a:lnTo>
                  <a:pt x="1310640" y="382270"/>
                </a:lnTo>
                <a:lnTo>
                  <a:pt x="1310640" y="76454"/>
                </a:lnTo>
                <a:lnTo>
                  <a:pt x="1304623" y="46693"/>
                </a:lnTo>
                <a:lnTo>
                  <a:pt x="1288224" y="22391"/>
                </a:lnTo>
                <a:lnTo>
                  <a:pt x="1263919" y="6007"/>
                </a:lnTo>
                <a:lnTo>
                  <a:pt x="12341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2777489" y="4046931"/>
            <a:ext cx="9493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Confounding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1261872" y="3043402"/>
            <a:ext cx="1411224" cy="559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1443227" y="3005315"/>
            <a:ext cx="1088148" cy="688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1287780" y="3069335"/>
            <a:ext cx="1309370" cy="457200"/>
          </a:xfrm>
          <a:custGeom>
            <a:avLst/>
            <a:gdLst/>
            <a:ahLst/>
            <a:cxnLst/>
            <a:rect l="l" t="t" r="r" b="b"/>
            <a:pathLst>
              <a:path w="1309370" h="457200">
                <a:moveTo>
                  <a:pt x="1232915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2915" y="457200"/>
                </a:lnTo>
                <a:lnTo>
                  <a:pt x="1262556" y="451205"/>
                </a:lnTo>
                <a:lnTo>
                  <a:pt x="1286779" y="434863"/>
                </a:lnTo>
                <a:lnTo>
                  <a:pt x="1303121" y="410640"/>
                </a:lnTo>
                <a:lnTo>
                  <a:pt x="1309115" y="381000"/>
                </a:lnTo>
                <a:lnTo>
                  <a:pt x="1309115" y="76200"/>
                </a:lnTo>
                <a:lnTo>
                  <a:pt x="1303121" y="46559"/>
                </a:lnTo>
                <a:lnTo>
                  <a:pt x="1286779" y="22336"/>
                </a:lnTo>
                <a:lnTo>
                  <a:pt x="1262556" y="5994"/>
                </a:lnTo>
                <a:lnTo>
                  <a:pt x="1232915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 txBox="1"/>
          <p:nvPr/>
        </p:nvSpPr>
        <p:spPr>
          <a:xfrm>
            <a:off x="1563369" y="3060268"/>
            <a:ext cx="75692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ial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0"/>
          <p:cNvSpPr/>
          <p:nvPr/>
        </p:nvSpPr>
        <p:spPr>
          <a:xfrm>
            <a:off x="3892296" y="3043402"/>
            <a:ext cx="1412748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4145279" y="3005315"/>
            <a:ext cx="917460" cy="688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3918203" y="3069335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39" h="457200">
                <a:moveTo>
                  <a:pt x="123444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 txBox="1"/>
          <p:nvPr/>
        </p:nvSpPr>
        <p:spPr>
          <a:xfrm>
            <a:off x="4266057" y="3060268"/>
            <a:ext cx="61468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4"/>
          <p:cNvSpPr/>
          <p:nvPr/>
        </p:nvSpPr>
        <p:spPr>
          <a:xfrm>
            <a:off x="6521195" y="3043402"/>
            <a:ext cx="1411224" cy="5593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6605016" y="3005315"/>
            <a:ext cx="1286255" cy="688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6547104" y="3069335"/>
            <a:ext cx="1309370" cy="457200"/>
          </a:xfrm>
          <a:custGeom>
            <a:avLst/>
            <a:gdLst/>
            <a:ahLst/>
            <a:cxnLst/>
            <a:rect l="l" t="t" r="r" b="b"/>
            <a:pathLst>
              <a:path w="1309370" h="457200">
                <a:moveTo>
                  <a:pt x="1232916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2916" y="457200"/>
                </a:lnTo>
                <a:lnTo>
                  <a:pt x="1262556" y="451205"/>
                </a:lnTo>
                <a:lnTo>
                  <a:pt x="1286779" y="434863"/>
                </a:lnTo>
                <a:lnTo>
                  <a:pt x="1303121" y="410640"/>
                </a:lnTo>
                <a:lnTo>
                  <a:pt x="1309116" y="381000"/>
                </a:lnTo>
                <a:lnTo>
                  <a:pt x="1309116" y="76200"/>
                </a:lnTo>
                <a:lnTo>
                  <a:pt x="1303121" y="46559"/>
                </a:lnTo>
                <a:lnTo>
                  <a:pt x="1286779" y="22336"/>
                </a:lnTo>
                <a:lnTo>
                  <a:pt x="1262556" y="5994"/>
                </a:lnTo>
                <a:lnTo>
                  <a:pt x="123291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6547104" y="3069335"/>
            <a:ext cx="1309370" cy="457200"/>
          </a:xfrm>
          <a:custGeom>
            <a:avLst/>
            <a:gdLst/>
            <a:ahLst/>
            <a:cxnLst/>
            <a:rect l="l" t="t" r="r" b="b"/>
            <a:pathLst>
              <a:path w="1309370" h="457200">
                <a:moveTo>
                  <a:pt x="1232916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2916" y="457200"/>
                </a:lnTo>
                <a:lnTo>
                  <a:pt x="1262556" y="451205"/>
                </a:lnTo>
                <a:lnTo>
                  <a:pt x="1286779" y="434863"/>
                </a:lnTo>
                <a:lnTo>
                  <a:pt x="1303121" y="410640"/>
                </a:lnTo>
                <a:lnTo>
                  <a:pt x="1309116" y="381000"/>
                </a:lnTo>
                <a:lnTo>
                  <a:pt x="1309116" y="76200"/>
                </a:lnTo>
                <a:lnTo>
                  <a:pt x="1303121" y="46559"/>
                </a:lnTo>
                <a:lnTo>
                  <a:pt x="1286779" y="22336"/>
                </a:lnTo>
                <a:lnTo>
                  <a:pt x="1262556" y="5994"/>
                </a:lnTo>
                <a:lnTo>
                  <a:pt x="123291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 txBox="1"/>
          <p:nvPr/>
        </p:nvSpPr>
        <p:spPr>
          <a:xfrm>
            <a:off x="6726681" y="3060268"/>
            <a:ext cx="950594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29"/>
          <p:cNvSpPr/>
          <p:nvPr/>
        </p:nvSpPr>
        <p:spPr>
          <a:xfrm>
            <a:off x="5210555" y="4029455"/>
            <a:ext cx="1412748" cy="560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5355335" y="3991355"/>
            <a:ext cx="1164336" cy="6888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5236464" y="4055364"/>
            <a:ext cx="1310640" cy="459105"/>
          </a:xfrm>
          <a:custGeom>
            <a:avLst/>
            <a:gdLst/>
            <a:ahLst/>
            <a:cxnLst/>
            <a:rect l="l" t="t" r="r" b="b"/>
            <a:pathLst>
              <a:path w="1310640" h="459104">
                <a:moveTo>
                  <a:pt x="1234186" y="0"/>
                </a:moveTo>
                <a:lnTo>
                  <a:pt x="76453" y="0"/>
                </a:lnTo>
                <a:lnTo>
                  <a:pt x="46720" y="6007"/>
                </a:lnTo>
                <a:lnTo>
                  <a:pt x="22415" y="22391"/>
                </a:lnTo>
                <a:lnTo>
                  <a:pt x="6016" y="46693"/>
                </a:lnTo>
                <a:lnTo>
                  <a:pt x="0" y="76454"/>
                </a:lnTo>
                <a:lnTo>
                  <a:pt x="0" y="382270"/>
                </a:lnTo>
                <a:lnTo>
                  <a:pt x="6016" y="412030"/>
                </a:lnTo>
                <a:lnTo>
                  <a:pt x="22415" y="436332"/>
                </a:lnTo>
                <a:lnTo>
                  <a:pt x="46720" y="452716"/>
                </a:lnTo>
                <a:lnTo>
                  <a:pt x="76453" y="458724"/>
                </a:lnTo>
                <a:lnTo>
                  <a:pt x="1234186" y="458724"/>
                </a:lnTo>
                <a:lnTo>
                  <a:pt x="1263919" y="452716"/>
                </a:lnTo>
                <a:lnTo>
                  <a:pt x="1288224" y="436332"/>
                </a:lnTo>
                <a:lnTo>
                  <a:pt x="1304623" y="412030"/>
                </a:lnTo>
                <a:lnTo>
                  <a:pt x="1310639" y="382270"/>
                </a:lnTo>
                <a:lnTo>
                  <a:pt x="1310639" y="76454"/>
                </a:lnTo>
                <a:lnTo>
                  <a:pt x="1304623" y="46693"/>
                </a:lnTo>
                <a:lnTo>
                  <a:pt x="1288224" y="22391"/>
                </a:lnTo>
                <a:lnTo>
                  <a:pt x="1263919" y="6007"/>
                </a:lnTo>
                <a:lnTo>
                  <a:pt x="1234186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 txBox="1"/>
          <p:nvPr/>
        </p:nvSpPr>
        <p:spPr>
          <a:xfrm>
            <a:off x="5476113" y="4046931"/>
            <a:ext cx="8305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Dependent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8" name="object 33"/>
          <p:cNvSpPr/>
          <p:nvPr/>
        </p:nvSpPr>
        <p:spPr>
          <a:xfrm>
            <a:off x="4534915" y="2298192"/>
            <a:ext cx="76200" cy="770255"/>
          </a:xfrm>
          <a:custGeom>
            <a:avLst/>
            <a:gdLst/>
            <a:ahLst/>
            <a:cxnLst/>
            <a:rect l="l" t="t" r="r" b="b"/>
            <a:pathLst>
              <a:path w="76200" h="770255">
                <a:moveTo>
                  <a:pt x="31731" y="693875"/>
                </a:moveTo>
                <a:lnTo>
                  <a:pt x="0" y="693927"/>
                </a:lnTo>
                <a:lnTo>
                  <a:pt x="38226" y="770127"/>
                </a:lnTo>
                <a:lnTo>
                  <a:pt x="69818" y="706627"/>
                </a:lnTo>
                <a:lnTo>
                  <a:pt x="31750" y="706627"/>
                </a:lnTo>
                <a:lnTo>
                  <a:pt x="31731" y="693875"/>
                </a:lnTo>
                <a:close/>
              </a:path>
              <a:path w="76200" h="770255">
                <a:moveTo>
                  <a:pt x="44431" y="693853"/>
                </a:moveTo>
                <a:lnTo>
                  <a:pt x="31731" y="693875"/>
                </a:lnTo>
                <a:lnTo>
                  <a:pt x="31750" y="706627"/>
                </a:lnTo>
                <a:lnTo>
                  <a:pt x="44450" y="706627"/>
                </a:lnTo>
                <a:lnTo>
                  <a:pt x="44431" y="693853"/>
                </a:lnTo>
                <a:close/>
              </a:path>
              <a:path w="76200" h="770255">
                <a:moveTo>
                  <a:pt x="76200" y="693801"/>
                </a:moveTo>
                <a:lnTo>
                  <a:pt x="44431" y="693853"/>
                </a:lnTo>
                <a:lnTo>
                  <a:pt x="44450" y="706627"/>
                </a:lnTo>
                <a:lnTo>
                  <a:pt x="69818" y="706627"/>
                </a:lnTo>
                <a:lnTo>
                  <a:pt x="76200" y="693801"/>
                </a:lnTo>
                <a:close/>
              </a:path>
              <a:path w="76200" h="770255">
                <a:moveTo>
                  <a:pt x="43434" y="0"/>
                </a:moveTo>
                <a:lnTo>
                  <a:pt x="30734" y="0"/>
                </a:lnTo>
                <a:lnTo>
                  <a:pt x="31731" y="693875"/>
                </a:lnTo>
                <a:lnTo>
                  <a:pt x="44431" y="693853"/>
                </a:lnTo>
                <a:lnTo>
                  <a:pt x="43434" y="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1943100" y="2683764"/>
            <a:ext cx="5259070" cy="0"/>
          </a:xfrm>
          <a:custGeom>
            <a:avLst/>
            <a:gdLst/>
            <a:ahLst/>
            <a:cxnLst/>
            <a:rect l="l" t="t" r="r" b="b"/>
            <a:pathLst>
              <a:path w="5259070">
                <a:moveTo>
                  <a:pt x="0" y="0"/>
                </a:moveTo>
                <a:lnTo>
                  <a:pt x="5258561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1905000" y="2683764"/>
            <a:ext cx="76200" cy="385445"/>
          </a:xfrm>
          <a:custGeom>
            <a:avLst/>
            <a:gdLst/>
            <a:ahLst/>
            <a:cxnLst/>
            <a:rect l="l" t="t" r="r" b="b"/>
            <a:pathLst>
              <a:path w="76200" h="385444">
                <a:moveTo>
                  <a:pt x="31750" y="308863"/>
                </a:moveTo>
                <a:lnTo>
                  <a:pt x="0" y="308863"/>
                </a:lnTo>
                <a:lnTo>
                  <a:pt x="38100" y="385063"/>
                </a:lnTo>
                <a:lnTo>
                  <a:pt x="69850" y="321563"/>
                </a:lnTo>
                <a:lnTo>
                  <a:pt x="31750" y="321563"/>
                </a:lnTo>
                <a:lnTo>
                  <a:pt x="31750" y="308863"/>
                </a:lnTo>
                <a:close/>
              </a:path>
              <a:path w="76200" h="385444">
                <a:moveTo>
                  <a:pt x="44450" y="0"/>
                </a:moveTo>
                <a:lnTo>
                  <a:pt x="31750" y="0"/>
                </a:lnTo>
                <a:lnTo>
                  <a:pt x="31750" y="321563"/>
                </a:lnTo>
                <a:lnTo>
                  <a:pt x="44450" y="321563"/>
                </a:lnTo>
                <a:lnTo>
                  <a:pt x="44450" y="0"/>
                </a:lnTo>
                <a:close/>
              </a:path>
              <a:path w="76200" h="385444">
                <a:moveTo>
                  <a:pt x="76200" y="308863"/>
                </a:moveTo>
                <a:lnTo>
                  <a:pt x="44450" y="308863"/>
                </a:lnTo>
                <a:lnTo>
                  <a:pt x="44450" y="321563"/>
                </a:lnTo>
                <a:lnTo>
                  <a:pt x="69850" y="321563"/>
                </a:lnTo>
                <a:lnTo>
                  <a:pt x="76200" y="308863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/>
          <p:nvPr/>
        </p:nvSpPr>
        <p:spPr>
          <a:xfrm>
            <a:off x="3214116" y="2683764"/>
            <a:ext cx="76200" cy="1371600"/>
          </a:xfrm>
          <a:custGeom>
            <a:avLst/>
            <a:gdLst/>
            <a:ahLst/>
            <a:cxnLst/>
            <a:rect l="l" t="t" r="r" b="b"/>
            <a:pathLst>
              <a:path w="76200" h="1371600">
                <a:moveTo>
                  <a:pt x="31750" y="1295247"/>
                </a:moveTo>
                <a:lnTo>
                  <a:pt x="0" y="1295247"/>
                </a:lnTo>
                <a:lnTo>
                  <a:pt x="38099" y="1371447"/>
                </a:lnTo>
                <a:lnTo>
                  <a:pt x="69849" y="1307947"/>
                </a:lnTo>
                <a:lnTo>
                  <a:pt x="31750" y="1307947"/>
                </a:lnTo>
                <a:lnTo>
                  <a:pt x="31750" y="1295247"/>
                </a:lnTo>
                <a:close/>
              </a:path>
              <a:path w="76200" h="1371600">
                <a:moveTo>
                  <a:pt x="44449" y="0"/>
                </a:moveTo>
                <a:lnTo>
                  <a:pt x="31750" y="0"/>
                </a:lnTo>
                <a:lnTo>
                  <a:pt x="31750" y="1307947"/>
                </a:lnTo>
                <a:lnTo>
                  <a:pt x="44449" y="1307947"/>
                </a:lnTo>
                <a:lnTo>
                  <a:pt x="44449" y="0"/>
                </a:lnTo>
                <a:close/>
              </a:path>
              <a:path w="76200" h="1371600">
                <a:moveTo>
                  <a:pt x="76199" y="1295247"/>
                </a:moveTo>
                <a:lnTo>
                  <a:pt x="44449" y="1295247"/>
                </a:lnTo>
                <a:lnTo>
                  <a:pt x="44449" y="1307947"/>
                </a:lnTo>
                <a:lnTo>
                  <a:pt x="69849" y="1307947"/>
                </a:lnTo>
                <a:lnTo>
                  <a:pt x="76199" y="1295247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5853684" y="2683764"/>
            <a:ext cx="76200" cy="1371600"/>
          </a:xfrm>
          <a:custGeom>
            <a:avLst/>
            <a:gdLst/>
            <a:ahLst/>
            <a:cxnLst/>
            <a:rect l="l" t="t" r="r" b="b"/>
            <a:pathLst>
              <a:path w="76200" h="1371600">
                <a:moveTo>
                  <a:pt x="31750" y="1295247"/>
                </a:moveTo>
                <a:lnTo>
                  <a:pt x="0" y="1295247"/>
                </a:lnTo>
                <a:lnTo>
                  <a:pt x="38100" y="1371447"/>
                </a:lnTo>
                <a:lnTo>
                  <a:pt x="69850" y="1307947"/>
                </a:lnTo>
                <a:lnTo>
                  <a:pt x="31750" y="1307947"/>
                </a:lnTo>
                <a:lnTo>
                  <a:pt x="31750" y="1295247"/>
                </a:lnTo>
                <a:close/>
              </a:path>
              <a:path w="76200" h="1371600">
                <a:moveTo>
                  <a:pt x="44450" y="0"/>
                </a:moveTo>
                <a:lnTo>
                  <a:pt x="31750" y="0"/>
                </a:lnTo>
                <a:lnTo>
                  <a:pt x="31750" y="1307947"/>
                </a:lnTo>
                <a:lnTo>
                  <a:pt x="44450" y="1307947"/>
                </a:lnTo>
                <a:lnTo>
                  <a:pt x="44450" y="0"/>
                </a:lnTo>
                <a:close/>
              </a:path>
              <a:path w="76200" h="1371600">
                <a:moveTo>
                  <a:pt x="76200" y="1295247"/>
                </a:moveTo>
                <a:lnTo>
                  <a:pt x="44450" y="1295247"/>
                </a:lnTo>
                <a:lnTo>
                  <a:pt x="44450" y="1307947"/>
                </a:lnTo>
                <a:lnTo>
                  <a:pt x="69850" y="1307947"/>
                </a:lnTo>
                <a:lnTo>
                  <a:pt x="76200" y="1295247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7162800" y="2683764"/>
            <a:ext cx="76200" cy="385445"/>
          </a:xfrm>
          <a:custGeom>
            <a:avLst/>
            <a:gdLst/>
            <a:ahLst/>
            <a:cxnLst/>
            <a:rect l="l" t="t" r="r" b="b"/>
            <a:pathLst>
              <a:path w="76200" h="385444">
                <a:moveTo>
                  <a:pt x="31750" y="308863"/>
                </a:moveTo>
                <a:lnTo>
                  <a:pt x="0" y="308863"/>
                </a:lnTo>
                <a:lnTo>
                  <a:pt x="38100" y="385063"/>
                </a:lnTo>
                <a:lnTo>
                  <a:pt x="69850" y="321563"/>
                </a:lnTo>
                <a:lnTo>
                  <a:pt x="31750" y="321563"/>
                </a:lnTo>
                <a:lnTo>
                  <a:pt x="31750" y="308863"/>
                </a:lnTo>
                <a:close/>
              </a:path>
              <a:path w="76200" h="385444">
                <a:moveTo>
                  <a:pt x="44450" y="0"/>
                </a:moveTo>
                <a:lnTo>
                  <a:pt x="31750" y="0"/>
                </a:lnTo>
                <a:lnTo>
                  <a:pt x="31750" y="321563"/>
                </a:lnTo>
                <a:lnTo>
                  <a:pt x="44450" y="321563"/>
                </a:lnTo>
                <a:lnTo>
                  <a:pt x="44450" y="0"/>
                </a:lnTo>
                <a:close/>
              </a:path>
              <a:path w="76200" h="385444">
                <a:moveTo>
                  <a:pt x="76200" y="308863"/>
                </a:moveTo>
                <a:lnTo>
                  <a:pt x="44450" y="308863"/>
                </a:lnTo>
                <a:lnTo>
                  <a:pt x="44450" y="321563"/>
                </a:lnTo>
                <a:lnTo>
                  <a:pt x="69850" y="321563"/>
                </a:lnTo>
                <a:lnTo>
                  <a:pt x="76200" y="308863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9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679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Variables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(Contd.)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6829043" y="952474"/>
            <a:ext cx="1412748" cy="559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6914388" y="914387"/>
            <a:ext cx="1280159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6854952" y="978408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40" h="457200">
                <a:moveTo>
                  <a:pt x="123444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6854952" y="978408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40" h="457200">
                <a:moveTo>
                  <a:pt x="123444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7035800" y="968451"/>
            <a:ext cx="9493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Confounding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952500" y="952474"/>
            <a:ext cx="1412748" cy="559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1133855" y="914387"/>
            <a:ext cx="1088148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978408" y="978408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39" h="457200">
                <a:moveTo>
                  <a:pt x="123444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1254353" y="968451"/>
            <a:ext cx="7569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ial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3890771" y="952474"/>
            <a:ext cx="1412748" cy="559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4143755" y="914387"/>
            <a:ext cx="917460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3916679" y="978408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39" h="457200">
                <a:moveTo>
                  <a:pt x="1234440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4264914" y="968451"/>
            <a:ext cx="6146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434340" y="1539239"/>
            <a:ext cx="2449068" cy="1266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458723" y="1641335"/>
            <a:ext cx="2436876" cy="1115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66344" y="1571244"/>
            <a:ext cx="2334895" cy="1152525"/>
          </a:xfrm>
          <a:custGeom>
            <a:avLst/>
            <a:gdLst/>
            <a:ahLst/>
            <a:cxnLst/>
            <a:rect l="l" t="t" r="r" b="b"/>
            <a:pathLst>
              <a:path w="2334895" h="1152525">
                <a:moveTo>
                  <a:pt x="0" y="1152143"/>
                </a:moveTo>
                <a:lnTo>
                  <a:pt x="2334768" y="1152143"/>
                </a:lnTo>
                <a:lnTo>
                  <a:pt x="2334768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 txBox="1"/>
          <p:nvPr/>
        </p:nvSpPr>
        <p:spPr>
          <a:xfrm>
            <a:off x="466344" y="1571244"/>
            <a:ext cx="2334895" cy="1152525"/>
          </a:xfrm>
          <a:prstGeom prst="rect">
            <a:avLst/>
          </a:prstGeom>
          <a:ln w="12191">
            <a:solidFill>
              <a:srgbClr val="095A82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25730" marR="120014" indent="-635" algn="ctr">
              <a:lnSpc>
                <a:spcPct val="100000"/>
              </a:lnSpc>
              <a:spcBef>
                <a:spcPts val="108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Variables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than can be put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into categories. For  example,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male and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female  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two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categories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a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1"/>
          <p:cNvSpPr/>
          <p:nvPr/>
        </p:nvSpPr>
        <p:spPr>
          <a:xfrm>
            <a:off x="1633727" y="1435608"/>
            <a:ext cx="0" cy="135890"/>
          </a:xfrm>
          <a:custGeom>
            <a:avLst/>
            <a:gdLst/>
            <a:ahLst/>
            <a:cxnLst/>
            <a:rect l="l" t="t" r="r" b="b"/>
            <a:pathLst>
              <a:path h="135890">
                <a:moveTo>
                  <a:pt x="0" y="0"/>
                </a:moveTo>
                <a:lnTo>
                  <a:pt x="0" y="135762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3372611" y="1539239"/>
            <a:ext cx="2449067" cy="1266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3400044" y="1853171"/>
            <a:ext cx="2391155" cy="688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3404615" y="1571244"/>
            <a:ext cx="2334895" cy="1152525"/>
          </a:xfrm>
          <a:custGeom>
            <a:avLst/>
            <a:gdLst/>
            <a:ahLst/>
            <a:cxnLst/>
            <a:rect l="l" t="t" r="r" b="b"/>
            <a:pathLst>
              <a:path w="2334895" h="1152525">
                <a:moveTo>
                  <a:pt x="0" y="1152143"/>
                </a:moveTo>
                <a:lnTo>
                  <a:pt x="2334767" y="1152143"/>
                </a:lnTo>
                <a:lnTo>
                  <a:pt x="2334767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 txBox="1"/>
          <p:nvPr/>
        </p:nvSpPr>
        <p:spPr>
          <a:xfrm>
            <a:off x="3404615" y="1571244"/>
            <a:ext cx="2334895" cy="115252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9539" marR="121285" indent="12192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factor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experiment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which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must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held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constant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6310884" y="1539239"/>
            <a:ext cx="2449067" cy="1266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6425184" y="1746516"/>
            <a:ext cx="2258567" cy="9021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6342888" y="1571244"/>
            <a:ext cx="2334895" cy="1152525"/>
          </a:xfrm>
          <a:custGeom>
            <a:avLst/>
            <a:gdLst/>
            <a:ahLst/>
            <a:cxnLst/>
            <a:rect l="l" t="t" r="r" b="b"/>
            <a:pathLst>
              <a:path w="2334895" h="1152525">
                <a:moveTo>
                  <a:pt x="0" y="1152143"/>
                </a:moveTo>
                <a:lnTo>
                  <a:pt x="2334767" y="1152143"/>
                </a:lnTo>
                <a:lnTo>
                  <a:pt x="2334767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 txBox="1"/>
          <p:nvPr/>
        </p:nvSpPr>
        <p:spPr>
          <a:xfrm>
            <a:off x="6342888" y="1571244"/>
            <a:ext cx="2334895" cy="115252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15265" marR="208915" algn="ctr">
              <a:lnSpc>
                <a:spcPct val="100000"/>
              </a:lnSpc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Extra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variables that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have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hidden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effect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your  experimental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results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0"/>
          <p:cNvSpPr/>
          <p:nvPr/>
        </p:nvSpPr>
        <p:spPr>
          <a:xfrm>
            <a:off x="4572000" y="1435608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474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7510271" y="1435608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474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5396484" y="3121139"/>
            <a:ext cx="1411223" cy="5608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5481828" y="3084563"/>
            <a:ext cx="1286255" cy="688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5422391" y="3147060"/>
            <a:ext cx="1309370" cy="459105"/>
          </a:xfrm>
          <a:custGeom>
            <a:avLst/>
            <a:gdLst/>
            <a:ahLst/>
            <a:cxnLst/>
            <a:rect l="l" t="t" r="r" b="b"/>
            <a:pathLst>
              <a:path w="1309370" h="459104">
                <a:moveTo>
                  <a:pt x="1232662" y="0"/>
                </a:moveTo>
                <a:lnTo>
                  <a:pt x="76454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3"/>
                </a:lnTo>
                <a:lnTo>
                  <a:pt x="0" y="382269"/>
                </a:lnTo>
                <a:lnTo>
                  <a:pt x="6016" y="412003"/>
                </a:lnTo>
                <a:lnTo>
                  <a:pt x="22415" y="436308"/>
                </a:lnTo>
                <a:lnTo>
                  <a:pt x="46720" y="452707"/>
                </a:lnTo>
                <a:lnTo>
                  <a:pt x="76454" y="458723"/>
                </a:lnTo>
                <a:lnTo>
                  <a:pt x="1232662" y="458723"/>
                </a:lnTo>
                <a:lnTo>
                  <a:pt x="1262395" y="452707"/>
                </a:lnTo>
                <a:lnTo>
                  <a:pt x="1286700" y="436308"/>
                </a:lnTo>
                <a:lnTo>
                  <a:pt x="1303099" y="412003"/>
                </a:lnTo>
                <a:lnTo>
                  <a:pt x="1309115" y="382269"/>
                </a:lnTo>
                <a:lnTo>
                  <a:pt x="1309115" y="76453"/>
                </a:lnTo>
                <a:lnTo>
                  <a:pt x="1303099" y="46720"/>
                </a:lnTo>
                <a:lnTo>
                  <a:pt x="1286700" y="22415"/>
                </a:lnTo>
                <a:lnTo>
                  <a:pt x="1262395" y="6016"/>
                </a:lnTo>
                <a:lnTo>
                  <a:pt x="1232662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5422391" y="3147060"/>
            <a:ext cx="1309370" cy="459105"/>
          </a:xfrm>
          <a:custGeom>
            <a:avLst/>
            <a:gdLst/>
            <a:ahLst/>
            <a:cxnLst/>
            <a:rect l="l" t="t" r="r" b="b"/>
            <a:pathLst>
              <a:path w="1309370" h="459104">
                <a:moveTo>
                  <a:pt x="1232662" y="0"/>
                </a:moveTo>
                <a:lnTo>
                  <a:pt x="76454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3"/>
                </a:lnTo>
                <a:lnTo>
                  <a:pt x="0" y="382269"/>
                </a:lnTo>
                <a:lnTo>
                  <a:pt x="6016" y="412003"/>
                </a:lnTo>
                <a:lnTo>
                  <a:pt x="22415" y="436308"/>
                </a:lnTo>
                <a:lnTo>
                  <a:pt x="46720" y="452707"/>
                </a:lnTo>
                <a:lnTo>
                  <a:pt x="76454" y="458723"/>
                </a:lnTo>
                <a:lnTo>
                  <a:pt x="1232662" y="458723"/>
                </a:lnTo>
                <a:lnTo>
                  <a:pt x="1262395" y="452707"/>
                </a:lnTo>
                <a:lnTo>
                  <a:pt x="1286700" y="436308"/>
                </a:lnTo>
                <a:lnTo>
                  <a:pt x="1303099" y="412003"/>
                </a:lnTo>
                <a:lnTo>
                  <a:pt x="1309115" y="382269"/>
                </a:lnTo>
                <a:lnTo>
                  <a:pt x="1309115" y="76453"/>
                </a:lnTo>
                <a:lnTo>
                  <a:pt x="1303099" y="46720"/>
                </a:lnTo>
                <a:lnTo>
                  <a:pt x="1286700" y="22415"/>
                </a:lnTo>
                <a:lnTo>
                  <a:pt x="1262395" y="6016"/>
                </a:lnTo>
                <a:lnTo>
                  <a:pt x="1232662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 txBox="1"/>
          <p:nvPr/>
        </p:nvSpPr>
        <p:spPr>
          <a:xfrm>
            <a:off x="5602604" y="3139567"/>
            <a:ext cx="95123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2386583" y="3121139"/>
            <a:ext cx="1411223" cy="560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2529839" y="3084563"/>
            <a:ext cx="1164336" cy="6888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9"/>
          <p:cNvSpPr/>
          <p:nvPr/>
        </p:nvSpPr>
        <p:spPr>
          <a:xfrm>
            <a:off x="2412492" y="3147060"/>
            <a:ext cx="1309370" cy="459105"/>
          </a:xfrm>
          <a:custGeom>
            <a:avLst/>
            <a:gdLst/>
            <a:ahLst/>
            <a:cxnLst/>
            <a:rect l="l" t="t" r="r" b="b"/>
            <a:pathLst>
              <a:path w="1309370" h="459104">
                <a:moveTo>
                  <a:pt x="1232661" y="0"/>
                </a:moveTo>
                <a:lnTo>
                  <a:pt x="76453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3"/>
                </a:lnTo>
                <a:lnTo>
                  <a:pt x="0" y="382269"/>
                </a:lnTo>
                <a:lnTo>
                  <a:pt x="6016" y="412003"/>
                </a:lnTo>
                <a:lnTo>
                  <a:pt x="22415" y="436308"/>
                </a:lnTo>
                <a:lnTo>
                  <a:pt x="46720" y="452707"/>
                </a:lnTo>
                <a:lnTo>
                  <a:pt x="76453" y="458723"/>
                </a:lnTo>
                <a:lnTo>
                  <a:pt x="1232661" y="458723"/>
                </a:lnTo>
                <a:lnTo>
                  <a:pt x="1262395" y="452707"/>
                </a:lnTo>
                <a:lnTo>
                  <a:pt x="1286700" y="436308"/>
                </a:lnTo>
                <a:lnTo>
                  <a:pt x="1303099" y="412003"/>
                </a:lnTo>
                <a:lnTo>
                  <a:pt x="1309116" y="382269"/>
                </a:lnTo>
                <a:lnTo>
                  <a:pt x="1309116" y="76453"/>
                </a:lnTo>
                <a:lnTo>
                  <a:pt x="1303099" y="46720"/>
                </a:lnTo>
                <a:lnTo>
                  <a:pt x="1286700" y="22415"/>
                </a:lnTo>
                <a:lnTo>
                  <a:pt x="1262395" y="6016"/>
                </a:lnTo>
                <a:lnTo>
                  <a:pt x="1232661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 txBox="1"/>
          <p:nvPr/>
        </p:nvSpPr>
        <p:spPr>
          <a:xfrm>
            <a:off x="2650998" y="3139567"/>
            <a:ext cx="83058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1"/>
          <p:cNvSpPr/>
          <p:nvPr/>
        </p:nvSpPr>
        <p:spPr>
          <a:xfrm>
            <a:off x="1868423" y="3942588"/>
            <a:ext cx="2447544" cy="763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/>
          <p:nvPr/>
        </p:nvSpPr>
        <p:spPr>
          <a:xfrm>
            <a:off x="2253995" y="4006596"/>
            <a:ext cx="1712976" cy="688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/>
          <p:cNvSpPr/>
          <p:nvPr/>
        </p:nvSpPr>
        <p:spPr>
          <a:xfrm>
            <a:off x="1900427" y="3974591"/>
            <a:ext cx="2333625" cy="649605"/>
          </a:xfrm>
          <a:custGeom>
            <a:avLst/>
            <a:gdLst/>
            <a:ahLst/>
            <a:cxnLst/>
            <a:rect l="l" t="t" r="r" b="b"/>
            <a:pathLst>
              <a:path w="2333625" h="649604">
                <a:moveTo>
                  <a:pt x="0" y="649223"/>
                </a:moveTo>
                <a:lnTo>
                  <a:pt x="2333244" y="649223"/>
                </a:lnTo>
                <a:lnTo>
                  <a:pt x="2333244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/>
          <p:cNvSpPr txBox="1"/>
          <p:nvPr/>
        </p:nvSpPr>
        <p:spPr>
          <a:xfrm>
            <a:off x="1900427" y="3974591"/>
            <a:ext cx="2333625" cy="64960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751840" marR="480059" indent="-265430">
              <a:lnSpc>
                <a:spcPct val="100000"/>
              </a:lnSpc>
              <a:spcBef>
                <a:spcPts val="79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outcome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experiment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45"/>
          <p:cNvSpPr/>
          <p:nvPr/>
        </p:nvSpPr>
        <p:spPr>
          <a:xfrm>
            <a:off x="4878323" y="3942588"/>
            <a:ext cx="2447544" cy="763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4879847" y="4006596"/>
            <a:ext cx="2481072" cy="6888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/>
          <p:nvPr/>
        </p:nvSpPr>
        <p:spPr>
          <a:xfrm>
            <a:off x="4910328" y="3974591"/>
            <a:ext cx="2333625" cy="649605"/>
          </a:xfrm>
          <a:custGeom>
            <a:avLst/>
            <a:gdLst/>
            <a:ahLst/>
            <a:cxnLst/>
            <a:rect l="l" t="t" r="r" b="b"/>
            <a:pathLst>
              <a:path w="2333625" h="649604">
                <a:moveTo>
                  <a:pt x="0" y="649223"/>
                </a:moveTo>
                <a:lnTo>
                  <a:pt x="2333244" y="649223"/>
                </a:lnTo>
                <a:lnTo>
                  <a:pt x="2333244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/>
          <p:cNvSpPr txBox="1"/>
          <p:nvPr/>
        </p:nvSpPr>
        <p:spPr>
          <a:xfrm>
            <a:off x="4910328" y="3974591"/>
            <a:ext cx="2333625" cy="64960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746760" marR="94615" indent="-643255">
              <a:lnSpc>
                <a:spcPct val="100000"/>
              </a:lnSpc>
              <a:spcBef>
                <a:spcPts val="79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variable that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affected by</a:t>
            </a: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anything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49"/>
          <p:cNvSpPr/>
          <p:nvPr/>
        </p:nvSpPr>
        <p:spPr>
          <a:xfrm>
            <a:off x="3066288" y="3605784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0"/>
                </a:moveTo>
                <a:lnTo>
                  <a:pt x="0" y="36849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/>
          <p:nvPr/>
        </p:nvSpPr>
        <p:spPr>
          <a:xfrm>
            <a:off x="6077711" y="3605784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0"/>
                </a:moveTo>
                <a:lnTo>
                  <a:pt x="0" y="36849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2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947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Experimental Research -</a:t>
            </a:r>
            <a:r>
              <a:rPr sz="2800" spc="6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444752" y="955535"/>
            <a:ext cx="6304788" cy="778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456944" y="1027163"/>
            <a:ext cx="632002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1476755" y="987552"/>
            <a:ext cx="6190615" cy="66484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Experimental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Research,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aim 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manipulate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independent variable(s)</a:t>
            </a:r>
            <a:r>
              <a:rPr sz="1400" spc="1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examine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effect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that this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change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has 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dependent</a:t>
            </a:r>
            <a:r>
              <a:rPr sz="1400" spc="1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variable(s)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1152144" y="2104644"/>
            <a:ext cx="3028187" cy="2301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1187196" y="2139695"/>
            <a:ext cx="2907791" cy="2180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1182624" y="2135123"/>
            <a:ext cx="2917190" cy="2190115"/>
          </a:xfrm>
          <a:custGeom>
            <a:avLst/>
            <a:gdLst/>
            <a:ahLst/>
            <a:cxnLst/>
            <a:rect l="l" t="t" r="r" b="b"/>
            <a:pathLst>
              <a:path w="2917190" h="2190115">
                <a:moveTo>
                  <a:pt x="0" y="2189988"/>
                </a:moveTo>
                <a:lnTo>
                  <a:pt x="2916936" y="2189988"/>
                </a:lnTo>
                <a:lnTo>
                  <a:pt x="2916936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018532" y="2644127"/>
            <a:ext cx="3642360" cy="100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949952" y="2612123"/>
            <a:ext cx="3819144" cy="1115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5049011" y="2674620"/>
            <a:ext cx="3531235" cy="896619"/>
          </a:xfrm>
          <a:prstGeom prst="rect">
            <a:avLst/>
          </a:prstGeom>
          <a:ln w="9144">
            <a:solidFill>
              <a:srgbClr val="095A82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34290" marR="23495" indent="-2540" algn="ctr">
              <a:lnSpc>
                <a:spcPct val="100000"/>
              </a:lnSpc>
              <a:spcBef>
                <a:spcPts val="4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100 students completing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math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exam where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dependent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variable was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exam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mark and the independent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variables  were revision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time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intelligence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5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947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Experimental Research -</a:t>
            </a:r>
            <a:r>
              <a:rPr sz="2800" spc="6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2978657" y="1469897"/>
            <a:ext cx="0" cy="1804670"/>
          </a:xfrm>
          <a:custGeom>
            <a:avLst/>
            <a:gdLst/>
            <a:ahLst/>
            <a:cxnLst/>
            <a:rect l="l" t="t" r="r" b="b"/>
            <a:pathLst>
              <a:path h="1804670">
                <a:moveTo>
                  <a:pt x="0" y="0"/>
                </a:moveTo>
                <a:lnTo>
                  <a:pt x="0" y="1804162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2978657" y="3274314"/>
            <a:ext cx="2698750" cy="0"/>
          </a:xfrm>
          <a:custGeom>
            <a:avLst/>
            <a:gdLst/>
            <a:ahLst/>
            <a:cxnLst/>
            <a:rect l="l" t="t" r="r" b="b"/>
            <a:pathLst>
              <a:path w="2698750">
                <a:moveTo>
                  <a:pt x="0" y="0"/>
                </a:moveTo>
                <a:lnTo>
                  <a:pt x="269875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354323" y="1559052"/>
            <a:ext cx="1764030" cy="1497330"/>
          </a:xfrm>
          <a:custGeom>
            <a:avLst/>
            <a:gdLst/>
            <a:ahLst/>
            <a:cxnLst/>
            <a:rect l="l" t="t" r="r" b="b"/>
            <a:pathLst>
              <a:path w="1764029" h="1497330">
                <a:moveTo>
                  <a:pt x="0" y="1497076"/>
                </a:moveTo>
                <a:lnTo>
                  <a:pt x="1763902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2339339" y="1089660"/>
            <a:ext cx="4465320" cy="2735580"/>
          </a:xfrm>
          <a:prstGeom prst="rect">
            <a:avLst/>
          </a:prstGeom>
          <a:ln w="12192">
            <a:solidFill>
              <a:srgbClr val="5F5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10858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IQ and </a:t>
            </a:r>
            <a:r>
              <a:rPr sz="1200" spc="-5" dirty="0">
                <a:latin typeface="Arial"/>
                <a:cs typeface="Arial"/>
              </a:rPr>
              <a:t>Revision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2560786" y="2162505"/>
            <a:ext cx="379095" cy="42481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15" dirty="0">
                <a:latin typeface="Arial"/>
                <a:cs typeface="Arial"/>
              </a:rPr>
              <a:t>x</a:t>
            </a:r>
            <a:r>
              <a:rPr sz="1200" dirty="0">
                <a:latin typeface="Arial"/>
                <a:cs typeface="Arial"/>
              </a:rPr>
              <a:t>am  Score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860035" y="3386328"/>
            <a:ext cx="883919" cy="76200"/>
          </a:xfrm>
          <a:custGeom>
            <a:avLst/>
            <a:gdLst/>
            <a:ahLst/>
            <a:cxnLst/>
            <a:rect l="l" t="t" r="r" b="b"/>
            <a:pathLst>
              <a:path w="883920" h="76200">
                <a:moveTo>
                  <a:pt x="807338" y="0"/>
                </a:moveTo>
                <a:lnTo>
                  <a:pt x="807338" y="76200"/>
                </a:lnTo>
                <a:lnTo>
                  <a:pt x="870838" y="44450"/>
                </a:lnTo>
                <a:lnTo>
                  <a:pt x="820038" y="44450"/>
                </a:lnTo>
                <a:lnTo>
                  <a:pt x="820038" y="31750"/>
                </a:lnTo>
                <a:lnTo>
                  <a:pt x="870838" y="31750"/>
                </a:lnTo>
                <a:lnTo>
                  <a:pt x="807338" y="0"/>
                </a:lnTo>
                <a:close/>
              </a:path>
              <a:path w="883920" h="76200">
                <a:moveTo>
                  <a:pt x="80733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07338" y="44450"/>
                </a:lnTo>
                <a:lnTo>
                  <a:pt x="807338" y="31750"/>
                </a:lnTo>
                <a:close/>
              </a:path>
              <a:path w="883920" h="76200">
                <a:moveTo>
                  <a:pt x="870838" y="31750"/>
                </a:moveTo>
                <a:lnTo>
                  <a:pt x="820038" y="31750"/>
                </a:lnTo>
                <a:lnTo>
                  <a:pt x="820038" y="44450"/>
                </a:lnTo>
                <a:lnTo>
                  <a:pt x="870838" y="44450"/>
                </a:lnTo>
                <a:lnTo>
                  <a:pt x="883538" y="38100"/>
                </a:lnTo>
                <a:lnTo>
                  <a:pt x="870838" y="3175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680716" y="1264919"/>
            <a:ext cx="76200" cy="678180"/>
          </a:xfrm>
          <a:custGeom>
            <a:avLst/>
            <a:gdLst/>
            <a:ahLst/>
            <a:cxnLst/>
            <a:rect l="l" t="t" r="r" b="b"/>
            <a:pathLst>
              <a:path w="76200" h="678180">
                <a:moveTo>
                  <a:pt x="44450" y="63500"/>
                </a:moveTo>
                <a:lnTo>
                  <a:pt x="31750" y="63500"/>
                </a:lnTo>
                <a:lnTo>
                  <a:pt x="31750" y="678179"/>
                </a:lnTo>
                <a:lnTo>
                  <a:pt x="44450" y="678179"/>
                </a:lnTo>
                <a:lnTo>
                  <a:pt x="44450" y="63500"/>
                </a:lnTo>
                <a:close/>
              </a:path>
              <a:path w="76200" h="67818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7818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775204" y="3921252"/>
            <a:ext cx="3643884" cy="790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2852927" y="3889247"/>
            <a:ext cx="3526536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2805683" y="3951732"/>
            <a:ext cx="3533140" cy="680085"/>
          </a:xfrm>
          <a:prstGeom prst="rect">
            <a:avLst/>
          </a:prstGeom>
          <a:ln w="9144">
            <a:solidFill>
              <a:srgbClr val="095A82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80975" marR="173355" algn="ctr">
              <a:lnSpc>
                <a:spcPct val="100000"/>
              </a:lnSpc>
              <a:spcBef>
                <a:spcPts val="4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such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cases, it would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possible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use</a:t>
            </a:r>
            <a:r>
              <a:rPr sz="1400" spc="-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 experimental design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 manipulate the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revision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time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students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1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947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Experimental Research -</a:t>
            </a:r>
            <a:r>
              <a:rPr sz="2800" spc="6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6073140" y="1295400"/>
            <a:ext cx="1758695" cy="1776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6099047" y="1321308"/>
            <a:ext cx="1656714" cy="1675130"/>
          </a:xfrm>
          <a:custGeom>
            <a:avLst/>
            <a:gdLst/>
            <a:ahLst/>
            <a:cxnLst/>
            <a:rect l="l" t="t" r="r" b="b"/>
            <a:pathLst>
              <a:path w="1656715" h="1675130">
                <a:moveTo>
                  <a:pt x="828294" y="0"/>
                </a:moveTo>
                <a:lnTo>
                  <a:pt x="779625" y="1421"/>
                </a:lnTo>
                <a:lnTo>
                  <a:pt x="731697" y="5633"/>
                </a:lnTo>
                <a:lnTo>
                  <a:pt x="684587" y="12557"/>
                </a:lnTo>
                <a:lnTo>
                  <a:pt x="638373" y="22115"/>
                </a:lnTo>
                <a:lnTo>
                  <a:pt x="593133" y="34228"/>
                </a:lnTo>
                <a:lnTo>
                  <a:pt x="548944" y="48818"/>
                </a:lnTo>
                <a:lnTo>
                  <a:pt x="505884" y="65805"/>
                </a:lnTo>
                <a:lnTo>
                  <a:pt x="464031" y="85112"/>
                </a:lnTo>
                <a:lnTo>
                  <a:pt x="423462" y="106661"/>
                </a:lnTo>
                <a:lnTo>
                  <a:pt x="384255" y="130371"/>
                </a:lnTo>
                <a:lnTo>
                  <a:pt x="346488" y="156166"/>
                </a:lnTo>
                <a:lnTo>
                  <a:pt x="310238" y="183966"/>
                </a:lnTo>
                <a:lnTo>
                  <a:pt x="275583" y="213693"/>
                </a:lnTo>
                <a:lnTo>
                  <a:pt x="242601" y="245268"/>
                </a:lnTo>
                <a:lnTo>
                  <a:pt x="211370" y="278614"/>
                </a:lnTo>
                <a:lnTo>
                  <a:pt x="181966" y="313650"/>
                </a:lnTo>
                <a:lnTo>
                  <a:pt x="154469" y="350300"/>
                </a:lnTo>
                <a:lnTo>
                  <a:pt x="128955" y="388484"/>
                </a:lnTo>
                <a:lnTo>
                  <a:pt x="105502" y="428123"/>
                </a:lnTo>
                <a:lnTo>
                  <a:pt x="84188" y="469140"/>
                </a:lnTo>
                <a:lnTo>
                  <a:pt x="65091" y="511456"/>
                </a:lnTo>
                <a:lnTo>
                  <a:pt x="48288" y="554992"/>
                </a:lnTo>
                <a:lnTo>
                  <a:pt x="33857" y="599670"/>
                </a:lnTo>
                <a:lnTo>
                  <a:pt x="21875" y="645411"/>
                </a:lnTo>
                <a:lnTo>
                  <a:pt x="12421" y="692137"/>
                </a:lnTo>
                <a:lnTo>
                  <a:pt x="5572" y="739769"/>
                </a:lnTo>
                <a:lnTo>
                  <a:pt x="1406" y="788229"/>
                </a:lnTo>
                <a:lnTo>
                  <a:pt x="0" y="837437"/>
                </a:lnTo>
                <a:lnTo>
                  <a:pt x="1406" y="886646"/>
                </a:lnTo>
                <a:lnTo>
                  <a:pt x="5572" y="935106"/>
                </a:lnTo>
                <a:lnTo>
                  <a:pt x="12421" y="982738"/>
                </a:lnTo>
                <a:lnTo>
                  <a:pt x="21875" y="1029464"/>
                </a:lnTo>
                <a:lnTo>
                  <a:pt x="33857" y="1075205"/>
                </a:lnTo>
                <a:lnTo>
                  <a:pt x="48288" y="1119883"/>
                </a:lnTo>
                <a:lnTo>
                  <a:pt x="65091" y="1163419"/>
                </a:lnTo>
                <a:lnTo>
                  <a:pt x="84188" y="1205735"/>
                </a:lnTo>
                <a:lnTo>
                  <a:pt x="105502" y="1246752"/>
                </a:lnTo>
                <a:lnTo>
                  <a:pt x="128955" y="1286391"/>
                </a:lnTo>
                <a:lnTo>
                  <a:pt x="154469" y="1324575"/>
                </a:lnTo>
                <a:lnTo>
                  <a:pt x="181966" y="1361225"/>
                </a:lnTo>
                <a:lnTo>
                  <a:pt x="211370" y="1396261"/>
                </a:lnTo>
                <a:lnTo>
                  <a:pt x="242601" y="1429607"/>
                </a:lnTo>
                <a:lnTo>
                  <a:pt x="275583" y="1461182"/>
                </a:lnTo>
                <a:lnTo>
                  <a:pt x="310238" y="1490909"/>
                </a:lnTo>
                <a:lnTo>
                  <a:pt x="346488" y="1518709"/>
                </a:lnTo>
                <a:lnTo>
                  <a:pt x="384255" y="1544504"/>
                </a:lnTo>
                <a:lnTo>
                  <a:pt x="423462" y="1568214"/>
                </a:lnTo>
                <a:lnTo>
                  <a:pt x="464031" y="1589763"/>
                </a:lnTo>
                <a:lnTo>
                  <a:pt x="505884" y="1609070"/>
                </a:lnTo>
                <a:lnTo>
                  <a:pt x="548944" y="1626057"/>
                </a:lnTo>
                <a:lnTo>
                  <a:pt x="593133" y="1640647"/>
                </a:lnTo>
                <a:lnTo>
                  <a:pt x="638373" y="1652760"/>
                </a:lnTo>
                <a:lnTo>
                  <a:pt x="684587" y="1662318"/>
                </a:lnTo>
                <a:lnTo>
                  <a:pt x="731697" y="1669242"/>
                </a:lnTo>
                <a:lnTo>
                  <a:pt x="779625" y="1673454"/>
                </a:lnTo>
                <a:lnTo>
                  <a:pt x="828294" y="1674875"/>
                </a:lnTo>
                <a:lnTo>
                  <a:pt x="876962" y="1673454"/>
                </a:lnTo>
                <a:lnTo>
                  <a:pt x="924890" y="1669242"/>
                </a:lnTo>
                <a:lnTo>
                  <a:pt x="972000" y="1662318"/>
                </a:lnTo>
                <a:lnTo>
                  <a:pt x="1018214" y="1652760"/>
                </a:lnTo>
                <a:lnTo>
                  <a:pt x="1063454" y="1640647"/>
                </a:lnTo>
                <a:lnTo>
                  <a:pt x="1107643" y="1626057"/>
                </a:lnTo>
                <a:lnTo>
                  <a:pt x="1150703" y="1609070"/>
                </a:lnTo>
                <a:lnTo>
                  <a:pt x="1192556" y="1589763"/>
                </a:lnTo>
                <a:lnTo>
                  <a:pt x="1233125" y="1568214"/>
                </a:lnTo>
                <a:lnTo>
                  <a:pt x="1272332" y="1544504"/>
                </a:lnTo>
                <a:lnTo>
                  <a:pt x="1310099" y="1518709"/>
                </a:lnTo>
                <a:lnTo>
                  <a:pt x="1346349" y="1490909"/>
                </a:lnTo>
                <a:lnTo>
                  <a:pt x="1381004" y="1461182"/>
                </a:lnTo>
                <a:lnTo>
                  <a:pt x="1413986" y="1429607"/>
                </a:lnTo>
                <a:lnTo>
                  <a:pt x="1445217" y="1396261"/>
                </a:lnTo>
                <a:lnTo>
                  <a:pt x="1474621" y="1361225"/>
                </a:lnTo>
                <a:lnTo>
                  <a:pt x="1502118" y="1324575"/>
                </a:lnTo>
                <a:lnTo>
                  <a:pt x="1527632" y="1286391"/>
                </a:lnTo>
                <a:lnTo>
                  <a:pt x="1551085" y="1246752"/>
                </a:lnTo>
                <a:lnTo>
                  <a:pt x="1572399" y="1205735"/>
                </a:lnTo>
                <a:lnTo>
                  <a:pt x="1591496" y="1163419"/>
                </a:lnTo>
                <a:lnTo>
                  <a:pt x="1608299" y="1119883"/>
                </a:lnTo>
                <a:lnTo>
                  <a:pt x="1622730" y="1075205"/>
                </a:lnTo>
                <a:lnTo>
                  <a:pt x="1634712" y="1029464"/>
                </a:lnTo>
                <a:lnTo>
                  <a:pt x="1644166" y="982738"/>
                </a:lnTo>
                <a:lnTo>
                  <a:pt x="1651015" y="935106"/>
                </a:lnTo>
                <a:lnTo>
                  <a:pt x="1655181" y="886646"/>
                </a:lnTo>
                <a:lnTo>
                  <a:pt x="1656587" y="837437"/>
                </a:lnTo>
                <a:lnTo>
                  <a:pt x="1655181" y="788229"/>
                </a:lnTo>
                <a:lnTo>
                  <a:pt x="1651015" y="739769"/>
                </a:lnTo>
                <a:lnTo>
                  <a:pt x="1644166" y="692137"/>
                </a:lnTo>
                <a:lnTo>
                  <a:pt x="1634712" y="645411"/>
                </a:lnTo>
                <a:lnTo>
                  <a:pt x="1622730" y="599670"/>
                </a:lnTo>
                <a:lnTo>
                  <a:pt x="1608299" y="554992"/>
                </a:lnTo>
                <a:lnTo>
                  <a:pt x="1591496" y="511456"/>
                </a:lnTo>
                <a:lnTo>
                  <a:pt x="1572399" y="469140"/>
                </a:lnTo>
                <a:lnTo>
                  <a:pt x="1551085" y="428123"/>
                </a:lnTo>
                <a:lnTo>
                  <a:pt x="1527632" y="388484"/>
                </a:lnTo>
                <a:lnTo>
                  <a:pt x="1502118" y="350300"/>
                </a:lnTo>
                <a:lnTo>
                  <a:pt x="1474621" y="313650"/>
                </a:lnTo>
                <a:lnTo>
                  <a:pt x="1445217" y="278614"/>
                </a:lnTo>
                <a:lnTo>
                  <a:pt x="1413986" y="245268"/>
                </a:lnTo>
                <a:lnTo>
                  <a:pt x="1381004" y="213693"/>
                </a:lnTo>
                <a:lnTo>
                  <a:pt x="1346349" y="183966"/>
                </a:lnTo>
                <a:lnTo>
                  <a:pt x="1310099" y="156166"/>
                </a:lnTo>
                <a:lnTo>
                  <a:pt x="1272332" y="130371"/>
                </a:lnTo>
                <a:lnTo>
                  <a:pt x="1233125" y="106661"/>
                </a:lnTo>
                <a:lnTo>
                  <a:pt x="1192556" y="85112"/>
                </a:lnTo>
                <a:lnTo>
                  <a:pt x="1150703" y="65805"/>
                </a:lnTo>
                <a:lnTo>
                  <a:pt x="1107643" y="48818"/>
                </a:lnTo>
                <a:lnTo>
                  <a:pt x="1063454" y="34228"/>
                </a:lnTo>
                <a:lnTo>
                  <a:pt x="1018214" y="22115"/>
                </a:lnTo>
                <a:lnTo>
                  <a:pt x="972000" y="12557"/>
                </a:lnTo>
                <a:lnTo>
                  <a:pt x="924890" y="5633"/>
                </a:lnTo>
                <a:lnTo>
                  <a:pt x="876962" y="1421"/>
                </a:lnTo>
                <a:lnTo>
                  <a:pt x="828294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254252" y="1295400"/>
            <a:ext cx="1758695" cy="1776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280160" y="1321308"/>
            <a:ext cx="1656714" cy="1675130"/>
          </a:xfrm>
          <a:custGeom>
            <a:avLst/>
            <a:gdLst/>
            <a:ahLst/>
            <a:cxnLst/>
            <a:rect l="l" t="t" r="r" b="b"/>
            <a:pathLst>
              <a:path w="1656714" h="1675130">
                <a:moveTo>
                  <a:pt x="828294" y="0"/>
                </a:moveTo>
                <a:lnTo>
                  <a:pt x="779625" y="1421"/>
                </a:lnTo>
                <a:lnTo>
                  <a:pt x="731697" y="5633"/>
                </a:lnTo>
                <a:lnTo>
                  <a:pt x="684587" y="12557"/>
                </a:lnTo>
                <a:lnTo>
                  <a:pt x="638373" y="22115"/>
                </a:lnTo>
                <a:lnTo>
                  <a:pt x="593133" y="34228"/>
                </a:lnTo>
                <a:lnTo>
                  <a:pt x="548944" y="48818"/>
                </a:lnTo>
                <a:lnTo>
                  <a:pt x="505884" y="65805"/>
                </a:lnTo>
                <a:lnTo>
                  <a:pt x="464031" y="85112"/>
                </a:lnTo>
                <a:lnTo>
                  <a:pt x="423462" y="106661"/>
                </a:lnTo>
                <a:lnTo>
                  <a:pt x="384255" y="130371"/>
                </a:lnTo>
                <a:lnTo>
                  <a:pt x="346488" y="156166"/>
                </a:lnTo>
                <a:lnTo>
                  <a:pt x="310238" y="183966"/>
                </a:lnTo>
                <a:lnTo>
                  <a:pt x="275583" y="213693"/>
                </a:lnTo>
                <a:lnTo>
                  <a:pt x="242601" y="245268"/>
                </a:lnTo>
                <a:lnTo>
                  <a:pt x="211370" y="278614"/>
                </a:lnTo>
                <a:lnTo>
                  <a:pt x="181966" y="313650"/>
                </a:lnTo>
                <a:lnTo>
                  <a:pt x="154469" y="350300"/>
                </a:lnTo>
                <a:lnTo>
                  <a:pt x="128955" y="388484"/>
                </a:lnTo>
                <a:lnTo>
                  <a:pt x="105502" y="428123"/>
                </a:lnTo>
                <a:lnTo>
                  <a:pt x="84188" y="469140"/>
                </a:lnTo>
                <a:lnTo>
                  <a:pt x="65091" y="511456"/>
                </a:lnTo>
                <a:lnTo>
                  <a:pt x="48288" y="554992"/>
                </a:lnTo>
                <a:lnTo>
                  <a:pt x="33857" y="599670"/>
                </a:lnTo>
                <a:lnTo>
                  <a:pt x="21875" y="645411"/>
                </a:lnTo>
                <a:lnTo>
                  <a:pt x="12421" y="692137"/>
                </a:lnTo>
                <a:lnTo>
                  <a:pt x="5572" y="739769"/>
                </a:lnTo>
                <a:lnTo>
                  <a:pt x="1406" y="788229"/>
                </a:lnTo>
                <a:lnTo>
                  <a:pt x="0" y="837437"/>
                </a:lnTo>
                <a:lnTo>
                  <a:pt x="1406" y="886646"/>
                </a:lnTo>
                <a:lnTo>
                  <a:pt x="5572" y="935106"/>
                </a:lnTo>
                <a:lnTo>
                  <a:pt x="12421" y="982738"/>
                </a:lnTo>
                <a:lnTo>
                  <a:pt x="21875" y="1029464"/>
                </a:lnTo>
                <a:lnTo>
                  <a:pt x="33857" y="1075205"/>
                </a:lnTo>
                <a:lnTo>
                  <a:pt x="48288" y="1119883"/>
                </a:lnTo>
                <a:lnTo>
                  <a:pt x="65091" y="1163419"/>
                </a:lnTo>
                <a:lnTo>
                  <a:pt x="84188" y="1205735"/>
                </a:lnTo>
                <a:lnTo>
                  <a:pt x="105502" y="1246752"/>
                </a:lnTo>
                <a:lnTo>
                  <a:pt x="128955" y="1286391"/>
                </a:lnTo>
                <a:lnTo>
                  <a:pt x="154469" y="1324575"/>
                </a:lnTo>
                <a:lnTo>
                  <a:pt x="181966" y="1361225"/>
                </a:lnTo>
                <a:lnTo>
                  <a:pt x="211370" y="1396261"/>
                </a:lnTo>
                <a:lnTo>
                  <a:pt x="242601" y="1429607"/>
                </a:lnTo>
                <a:lnTo>
                  <a:pt x="275583" y="1461182"/>
                </a:lnTo>
                <a:lnTo>
                  <a:pt x="310238" y="1490909"/>
                </a:lnTo>
                <a:lnTo>
                  <a:pt x="346488" y="1518709"/>
                </a:lnTo>
                <a:lnTo>
                  <a:pt x="384255" y="1544504"/>
                </a:lnTo>
                <a:lnTo>
                  <a:pt x="423462" y="1568214"/>
                </a:lnTo>
                <a:lnTo>
                  <a:pt x="464031" y="1589763"/>
                </a:lnTo>
                <a:lnTo>
                  <a:pt x="505884" y="1609070"/>
                </a:lnTo>
                <a:lnTo>
                  <a:pt x="548944" y="1626057"/>
                </a:lnTo>
                <a:lnTo>
                  <a:pt x="593133" y="1640647"/>
                </a:lnTo>
                <a:lnTo>
                  <a:pt x="638373" y="1652760"/>
                </a:lnTo>
                <a:lnTo>
                  <a:pt x="684587" y="1662318"/>
                </a:lnTo>
                <a:lnTo>
                  <a:pt x="731697" y="1669242"/>
                </a:lnTo>
                <a:lnTo>
                  <a:pt x="779625" y="1673454"/>
                </a:lnTo>
                <a:lnTo>
                  <a:pt x="828294" y="1674875"/>
                </a:lnTo>
                <a:lnTo>
                  <a:pt x="876962" y="1673454"/>
                </a:lnTo>
                <a:lnTo>
                  <a:pt x="924890" y="1669242"/>
                </a:lnTo>
                <a:lnTo>
                  <a:pt x="972000" y="1662318"/>
                </a:lnTo>
                <a:lnTo>
                  <a:pt x="1018214" y="1652760"/>
                </a:lnTo>
                <a:lnTo>
                  <a:pt x="1063454" y="1640647"/>
                </a:lnTo>
                <a:lnTo>
                  <a:pt x="1107643" y="1626057"/>
                </a:lnTo>
                <a:lnTo>
                  <a:pt x="1150703" y="1609070"/>
                </a:lnTo>
                <a:lnTo>
                  <a:pt x="1192556" y="1589763"/>
                </a:lnTo>
                <a:lnTo>
                  <a:pt x="1233125" y="1568214"/>
                </a:lnTo>
                <a:lnTo>
                  <a:pt x="1272332" y="1544504"/>
                </a:lnTo>
                <a:lnTo>
                  <a:pt x="1310099" y="1518709"/>
                </a:lnTo>
                <a:lnTo>
                  <a:pt x="1346349" y="1490909"/>
                </a:lnTo>
                <a:lnTo>
                  <a:pt x="1381004" y="1461182"/>
                </a:lnTo>
                <a:lnTo>
                  <a:pt x="1413986" y="1429607"/>
                </a:lnTo>
                <a:lnTo>
                  <a:pt x="1445217" y="1396261"/>
                </a:lnTo>
                <a:lnTo>
                  <a:pt x="1474621" y="1361225"/>
                </a:lnTo>
                <a:lnTo>
                  <a:pt x="1502118" y="1324575"/>
                </a:lnTo>
                <a:lnTo>
                  <a:pt x="1527632" y="1286391"/>
                </a:lnTo>
                <a:lnTo>
                  <a:pt x="1551085" y="1246752"/>
                </a:lnTo>
                <a:lnTo>
                  <a:pt x="1572399" y="1205735"/>
                </a:lnTo>
                <a:lnTo>
                  <a:pt x="1591496" y="1163419"/>
                </a:lnTo>
                <a:lnTo>
                  <a:pt x="1608299" y="1119883"/>
                </a:lnTo>
                <a:lnTo>
                  <a:pt x="1622730" y="1075205"/>
                </a:lnTo>
                <a:lnTo>
                  <a:pt x="1634712" y="1029464"/>
                </a:lnTo>
                <a:lnTo>
                  <a:pt x="1644166" y="982738"/>
                </a:lnTo>
                <a:lnTo>
                  <a:pt x="1651015" y="935106"/>
                </a:lnTo>
                <a:lnTo>
                  <a:pt x="1655181" y="886646"/>
                </a:lnTo>
                <a:lnTo>
                  <a:pt x="1656588" y="837437"/>
                </a:lnTo>
                <a:lnTo>
                  <a:pt x="1655181" y="788229"/>
                </a:lnTo>
                <a:lnTo>
                  <a:pt x="1651015" y="739769"/>
                </a:lnTo>
                <a:lnTo>
                  <a:pt x="1644166" y="692137"/>
                </a:lnTo>
                <a:lnTo>
                  <a:pt x="1634712" y="645411"/>
                </a:lnTo>
                <a:lnTo>
                  <a:pt x="1622730" y="599670"/>
                </a:lnTo>
                <a:lnTo>
                  <a:pt x="1608299" y="554992"/>
                </a:lnTo>
                <a:lnTo>
                  <a:pt x="1591496" y="511456"/>
                </a:lnTo>
                <a:lnTo>
                  <a:pt x="1572399" y="469140"/>
                </a:lnTo>
                <a:lnTo>
                  <a:pt x="1551085" y="428123"/>
                </a:lnTo>
                <a:lnTo>
                  <a:pt x="1527632" y="388484"/>
                </a:lnTo>
                <a:lnTo>
                  <a:pt x="1502118" y="350300"/>
                </a:lnTo>
                <a:lnTo>
                  <a:pt x="1474621" y="313650"/>
                </a:lnTo>
                <a:lnTo>
                  <a:pt x="1445217" y="278614"/>
                </a:lnTo>
                <a:lnTo>
                  <a:pt x="1413986" y="245268"/>
                </a:lnTo>
                <a:lnTo>
                  <a:pt x="1381004" y="213693"/>
                </a:lnTo>
                <a:lnTo>
                  <a:pt x="1346349" y="183966"/>
                </a:lnTo>
                <a:lnTo>
                  <a:pt x="1310099" y="156166"/>
                </a:lnTo>
                <a:lnTo>
                  <a:pt x="1272332" y="130371"/>
                </a:lnTo>
                <a:lnTo>
                  <a:pt x="1233125" y="106661"/>
                </a:lnTo>
                <a:lnTo>
                  <a:pt x="1192556" y="85112"/>
                </a:lnTo>
                <a:lnTo>
                  <a:pt x="1150703" y="65805"/>
                </a:lnTo>
                <a:lnTo>
                  <a:pt x="1107643" y="48818"/>
                </a:lnTo>
                <a:lnTo>
                  <a:pt x="1063454" y="34228"/>
                </a:lnTo>
                <a:lnTo>
                  <a:pt x="1018214" y="22115"/>
                </a:lnTo>
                <a:lnTo>
                  <a:pt x="972000" y="12557"/>
                </a:lnTo>
                <a:lnTo>
                  <a:pt x="924890" y="5633"/>
                </a:lnTo>
                <a:lnTo>
                  <a:pt x="876962" y="1421"/>
                </a:lnTo>
                <a:lnTo>
                  <a:pt x="828294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824354" y="2025142"/>
            <a:ext cx="666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520444" y="2438527"/>
            <a:ext cx="1179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20 hrs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2823972" y="2046706"/>
            <a:ext cx="1162824" cy="277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937510" y="2116835"/>
            <a:ext cx="974090" cy="86995"/>
          </a:xfrm>
          <a:custGeom>
            <a:avLst/>
            <a:gdLst/>
            <a:ahLst/>
            <a:cxnLst/>
            <a:rect l="l" t="t" r="r" b="b"/>
            <a:pathLst>
              <a:path w="974089" h="86994">
                <a:moveTo>
                  <a:pt x="86867" y="0"/>
                </a:moveTo>
                <a:lnTo>
                  <a:pt x="0" y="43433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974089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974089" h="86994">
                <a:moveTo>
                  <a:pt x="973709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973709" y="57912"/>
                </a:lnTo>
                <a:lnTo>
                  <a:pt x="973709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6610350" y="1992630"/>
            <a:ext cx="666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6470650" y="2393391"/>
            <a:ext cx="9144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5129021" y="2116835"/>
            <a:ext cx="970915" cy="86995"/>
          </a:xfrm>
          <a:custGeom>
            <a:avLst/>
            <a:gdLst/>
            <a:ahLst/>
            <a:cxnLst/>
            <a:rect l="l" t="t" r="r" b="b"/>
            <a:pathLst>
              <a:path w="970914" h="86994">
                <a:moveTo>
                  <a:pt x="884047" y="0"/>
                </a:moveTo>
                <a:lnTo>
                  <a:pt x="884047" y="86868"/>
                </a:lnTo>
                <a:lnTo>
                  <a:pt x="941958" y="57912"/>
                </a:lnTo>
                <a:lnTo>
                  <a:pt x="898525" y="57912"/>
                </a:lnTo>
                <a:lnTo>
                  <a:pt x="898525" y="28956"/>
                </a:lnTo>
                <a:lnTo>
                  <a:pt x="941959" y="28956"/>
                </a:lnTo>
                <a:lnTo>
                  <a:pt x="884047" y="0"/>
                </a:lnTo>
                <a:close/>
              </a:path>
              <a:path w="970914" h="86994">
                <a:moveTo>
                  <a:pt x="8840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84047" y="57912"/>
                </a:lnTo>
                <a:lnTo>
                  <a:pt x="884047" y="28956"/>
                </a:lnTo>
                <a:close/>
              </a:path>
              <a:path w="970914" h="86994">
                <a:moveTo>
                  <a:pt x="941959" y="28956"/>
                </a:moveTo>
                <a:lnTo>
                  <a:pt x="898525" y="28956"/>
                </a:lnTo>
                <a:lnTo>
                  <a:pt x="898525" y="57912"/>
                </a:lnTo>
                <a:lnTo>
                  <a:pt x="941958" y="57912"/>
                </a:lnTo>
                <a:lnTo>
                  <a:pt x="970914" y="43433"/>
                </a:lnTo>
                <a:lnTo>
                  <a:pt x="941959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1663700" y="1614677"/>
            <a:ext cx="946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6470396" y="1614677"/>
            <a:ext cx="946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3910584" y="1321308"/>
            <a:ext cx="1217676" cy="1674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4913376" y="1261872"/>
            <a:ext cx="431800" cy="558165"/>
          </a:xfrm>
          <a:custGeom>
            <a:avLst/>
            <a:gdLst/>
            <a:ahLst/>
            <a:cxnLst/>
            <a:rect l="l" t="t" r="r" b="b"/>
            <a:pathLst>
              <a:path w="431800" h="558164">
                <a:moveTo>
                  <a:pt x="359410" y="0"/>
                </a:moveTo>
                <a:lnTo>
                  <a:pt x="71882" y="0"/>
                </a:lnTo>
                <a:lnTo>
                  <a:pt x="43880" y="5641"/>
                </a:lnTo>
                <a:lnTo>
                  <a:pt x="21034" y="21034"/>
                </a:lnTo>
                <a:lnTo>
                  <a:pt x="5641" y="43880"/>
                </a:lnTo>
                <a:lnTo>
                  <a:pt x="0" y="71881"/>
                </a:lnTo>
                <a:lnTo>
                  <a:pt x="0" y="485901"/>
                </a:lnTo>
                <a:lnTo>
                  <a:pt x="5641" y="513903"/>
                </a:lnTo>
                <a:lnTo>
                  <a:pt x="21034" y="536749"/>
                </a:lnTo>
                <a:lnTo>
                  <a:pt x="43880" y="552142"/>
                </a:lnTo>
                <a:lnTo>
                  <a:pt x="71882" y="557783"/>
                </a:lnTo>
                <a:lnTo>
                  <a:pt x="359410" y="557783"/>
                </a:lnTo>
                <a:lnTo>
                  <a:pt x="387411" y="552142"/>
                </a:lnTo>
                <a:lnTo>
                  <a:pt x="410257" y="536749"/>
                </a:lnTo>
                <a:lnTo>
                  <a:pt x="425650" y="513903"/>
                </a:lnTo>
                <a:lnTo>
                  <a:pt x="431291" y="485901"/>
                </a:lnTo>
                <a:lnTo>
                  <a:pt x="431291" y="71881"/>
                </a:lnTo>
                <a:lnTo>
                  <a:pt x="425650" y="43880"/>
                </a:lnTo>
                <a:lnTo>
                  <a:pt x="410257" y="21034"/>
                </a:lnTo>
                <a:lnTo>
                  <a:pt x="387411" y="5641"/>
                </a:lnTo>
                <a:lnTo>
                  <a:pt x="3594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31291" y="3528059"/>
            <a:ext cx="8333232" cy="1126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46531" y="3575303"/>
            <a:ext cx="8346948" cy="1115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467105" y="3563873"/>
            <a:ext cx="8211820" cy="1004569"/>
          </a:xfrm>
          <a:prstGeom prst="rect">
            <a:avLst/>
          </a:prstGeom>
          <a:ln w="19811">
            <a:solidFill>
              <a:srgbClr val="095A8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13030" marR="100965" algn="ctr">
              <a:lnSpc>
                <a:spcPts val="2520"/>
              </a:lnSpc>
              <a:spcBef>
                <a:spcPts val="1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tutor could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divide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students into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two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groups. In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"group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one", the tutor could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ask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students not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do  any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revision. Alternately, "group two"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could be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asked 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do 20 hours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revision 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two weeks prior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test. The tutor could then compare 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marks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that the students</a:t>
            </a:r>
            <a:r>
              <a:rPr sz="1400" spc="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achieved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7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140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Non-Experimental</a:t>
            </a:r>
            <a:r>
              <a:rPr sz="2800" spc="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Research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29768" y="1024140"/>
            <a:ext cx="8325611" cy="739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862583" y="1075931"/>
            <a:ext cx="750112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1772" y="1056132"/>
            <a:ext cx="8211820" cy="624840"/>
          </a:xfrm>
          <a:custGeom>
            <a:avLst/>
            <a:gdLst/>
            <a:ahLst/>
            <a:cxnLst/>
            <a:rect l="l" t="t" r="r" b="b"/>
            <a:pathLst>
              <a:path w="8211820" h="624839">
                <a:moveTo>
                  <a:pt x="8107172" y="0"/>
                </a:moveTo>
                <a:lnTo>
                  <a:pt x="104140" y="0"/>
                </a:lnTo>
                <a:lnTo>
                  <a:pt x="63602" y="8181"/>
                </a:lnTo>
                <a:lnTo>
                  <a:pt x="30500" y="30495"/>
                </a:lnTo>
                <a:lnTo>
                  <a:pt x="8183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3" y="561242"/>
                </a:lnTo>
                <a:lnTo>
                  <a:pt x="30500" y="594344"/>
                </a:lnTo>
                <a:lnTo>
                  <a:pt x="63602" y="616658"/>
                </a:lnTo>
                <a:lnTo>
                  <a:pt x="104140" y="624839"/>
                </a:lnTo>
                <a:lnTo>
                  <a:pt x="8107172" y="624839"/>
                </a:lnTo>
                <a:lnTo>
                  <a:pt x="8147714" y="616658"/>
                </a:lnTo>
                <a:lnTo>
                  <a:pt x="8180816" y="594344"/>
                </a:lnTo>
                <a:lnTo>
                  <a:pt x="8203130" y="561242"/>
                </a:lnTo>
                <a:lnTo>
                  <a:pt x="8211311" y="520700"/>
                </a:lnTo>
                <a:lnTo>
                  <a:pt x="8211311" y="104139"/>
                </a:lnTo>
                <a:lnTo>
                  <a:pt x="8203130" y="63597"/>
                </a:lnTo>
                <a:lnTo>
                  <a:pt x="8180816" y="30495"/>
                </a:lnTo>
                <a:lnTo>
                  <a:pt x="8147714" y="8181"/>
                </a:lnTo>
                <a:lnTo>
                  <a:pt x="81071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1772" y="1056132"/>
            <a:ext cx="8211820" cy="624840"/>
          </a:xfrm>
          <a:custGeom>
            <a:avLst/>
            <a:gdLst/>
            <a:ahLst/>
            <a:cxnLst/>
            <a:rect l="l" t="t" r="r" b="b"/>
            <a:pathLst>
              <a:path w="8211820" h="624839">
                <a:moveTo>
                  <a:pt x="0" y="104139"/>
                </a:moveTo>
                <a:lnTo>
                  <a:pt x="8183" y="63597"/>
                </a:lnTo>
                <a:lnTo>
                  <a:pt x="30500" y="30495"/>
                </a:lnTo>
                <a:lnTo>
                  <a:pt x="63602" y="8181"/>
                </a:lnTo>
                <a:lnTo>
                  <a:pt x="104140" y="0"/>
                </a:lnTo>
                <a:lnTo>
                  <a:pt x="8107172" y="0"/>
                </a:lnTo>
                <a:lnTo>
                  <a:pt x="8147714" y="8181"/>
                </a:lnTo>
                <a:lnTo>
                  <a:pt x="8180816" y="30495"/>
                </a:lnTo>
                <a:lnTo>
                  <a:pt x="8203130" y="63597"/>
                </a:lnTo>
                <a:lnTo>
                  <a:pt x="8211311" y="104139"/>
                </a:lnTo>
                <a:lnTo>
                  <a:pt x="8211311" y="520700"/>
                </a:lnTo>
                <a:lnTo>
                  <a:pt x="8203130" y="561242"/>
                </a:lnTo>
                <a:lnTo>
                  <a:pt x="8180816" y="594344"/>
                </a:lnTo>
                <a:lnTo>
                  <a:pt x="8147714" y="616658"/>
                </a:lnTo>
                <a:lnTo>
                  <a:pt x="8107172" y="624839"/>
                </a:lnTo>
                <a:lnTo>
                  <a:pt x="104140" y="624839"/>
                </a:lnTo>
                <a:lnTo>
                  <a:pt x="63602" y="616658"/>
                </a:lnTo>
                <a:lnTo>
                  <a:pt x="30500" y="594344"/>
                </a:lnTo>
                <a:lnTo>
                  <a:pt x="8183" y="561242"/>
                </a:lnTo>
                <a:lnTo>
                  <a:pt x="0" y="520700"/>
                </a:lnTo>
                <a:lnTo>
                  <a:pt x="0" y="104139"/>
                </a:lnTo>
                <a:close/>
              </a:path>
            </a:pathLst>
          </a:custGeom>
          <a:ln w="12191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983386" y="1130934"/>
            <a:ext cx="716978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Non-experimental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research: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non-experimental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research,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researcher does not manipulate the  independent variable(s). This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say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 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impossible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do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so,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but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 will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sz="1400" spc="2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impractical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718303" y="2401823"/>
            <a:ext cx="3154679" cy="1786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789932" y="2656332"/>
            <a:ext cx="3026664" cy="1328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750308" y="2433827"/>
            <a:ext cx="3040380" cy="1671955"/>
          </a:xfrm>
          <a:custGeom>
            <a:avLst/>
            <a:gdLst/>
            <a:ahLst/>
            <a:cxnLst/>
            <a:rect l="l" t="t" r="r" b="b"/>
            <a:pathLst>
              <a:path w="3040379" h="1671954">
                <a:moveTo>
                  <a:pt x="2761741" y="0"/>
                </a:moveTo>
                <a:lnTo>
                  <a:pt x="278638" y="0"/>
                </a:lnTo>
                <a:lnTo>
                  <a:pt x="233432" y="3645"/>
                </a:lnTo>
                <a:lnTo>
                  <a:pt x="190552" y="14201"/>
                </a:lnTo>
                <a:lnTo>
                  <a:pt x="150571" y="31094"/>
                </a:lnTo>
                <a:lnTo>
                  <a:pt x="114062" y="53750"/>
                </a:lnTo>
                <a:lnTo>
                  <a:pt x="81597" y="81597"/>
                </a:lnTo>
                <a:lnTo>
                  <a:pt x="53750" y="114062"/>
                </a:lnTo>
                <a:lnTo>
                  <a:pt x="31094" y="150571"/>
                </a:lnTo>
                <a:lnTo>
                  <a:pt x="14201" y="190552"/>
                </a:lnTo>
                <a:lnTo>
                  <a:pt x="3645" y="233432"/>
                </a:lnTo>
                <a:lnTo>
                  <a:pt x="0" y="278638"/>
                </a:lnTo>
                <a:lnTo>
                  <a:pt x="0" y="1393190"/>
                </a:lnTo>
                <a:lnTo>
                  <a:pt x="3645" y="1438386"/>
                </a:lnTo>
                <a:lnTo>
                  <a:pt x="14201" y="1481260"/>
                </a:lnTo>
                <a:lnTo>
                  <a:pt x="31094" y="1521239"/>
                </a:lnTo>
                <a:lnTo>
                  <a:pt x="53750" y="1557749"/>
                </a:lnTo>
                <a:lnTo>
                  <a:pt x="81597" y="1590216"/>
                </a:lnTo>
                <a:lnTo>
                  <a:pt x="114062" y="1618066"/>
                </a:lnTo>
                <a:lnTo>
                  <a:pt x="150571" y="1640726"/>
                </a:lnTo>
                <a:lnTo>
                  <a:pt x="190552" y="1657622"/>
                </a:lnTo>
                <a:lnTo>
                  <a:pt x="233432" y="1668181"/>
                </a:lnTo>
                <a:lnTo>
                  <a:pt x="278638" y="1671828"/>
                </a:lnTo>
                <a:lnTo>
                  <a:pt x="2761741" y="1671828"/>
                </a:lnTo>
                <a:lnTo>
                  <a:pt x="2806947" y="1668181"/>
                </a:lnTo>
                <a:lnTo>
                  <a:pt x="2849827" y="1657622"/>
                </a:lnTo>
                <a:lnTo>
                  <a:pt x="2889808" y="1640726"/>
                </a:lnTo>
                <a:lnTo>
                  <a:pt x="2926317" y="1618066"/>
                </a:lnTo>
                <a:lnTo>
                  <a:pt x="2958782" y="1590216"/>
                </a:lnTo>
                <a:lnTo>
                  <a:pt x="2986629" y="1557749"/>
                </a:lnTo>
                <a:lnTo>
                  <a:pt x="3009285" y="1521239"/>
                </a:lnTo>
                <a:lnTo>
                  <a:pt x="3026178" y="1481260"/>
                </a:lnTo>
                <a:lnTo>
                  <a:pt x="3036734" y="1438386"/>
                </a:lnTo>
                <a:lnTo>
                  <a:pt x="3040380" y="1393190"/>
                </a:lnTo>
                <a:lnTo>
                  <a:pt x="3040380" y="278638"/>
                </a:lnTo>
                <a:lnTo>
                  <a:pt x="3036734" y="233432"/>
                </a:lnTo>
                <a:lnTo>
                  <a:pt x="3026178" y="190552"/>
                </a:lnTo>
                <a:lnTo>
                  <a:pt x="3009285" y="150571"/>
                </a:lnTo>
                <a:lnTo>
                  <a:pt x="2986629" y="114062"/>
                </a:lnTo>
                <a:lnTo>
                  <a:pt x="2958782" y="81597"/>
                </a:lnTo>
                <a:lnTo>
                  <a:pt x="2926317" y="53750"/>
                </a:lnTo>
                <a:lnTo>
                  <a:pt x="2889808" y="31094"/>
                </a:lnTo>
                <a:lnTo>
                  <a:pt x="2849827" y="14201"/>
                </a:lnTo>
                <a:lnTo>
                  <a:pt x="2806947" y="3645"/>
                </a:lnTo>
                <a:lnTo>
                  <a:pt x="2761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4750308" y="2433827"/>
            <a:ext cx="3040380" cy="1671955"/>
          </a:xfrm>
          <a:custGeom>
            <a:avLst/>
            <a:gdLst/>
            <a:ahLst/>
            <a:cxnLst/>
            <a:rect l="l" t="t" r="r" b="b"/>
            <a:pathLst>
              <a:path w="3040379" h="1671954">
                <a:moveTo>
                  <a:pt x="0" y="278638"/>
                </a:moveTo>
                <a:lnTo>
                  <a:pt x="3645" y="233432"/>
                </a:lnTo>
                <a:lnTo>
                  <a:pt x="14201" y="190552"/>
                </a:lnTo>
                <a:lnTo>
                  <a:pt x="31094" y="150571"/>
                </a:lnTo>
                <a:lnTo>
                  <a:pt x="53750" y="114062"/>
                </a:lnTo>
                <a:lnTo>
                  <a:pt x="81597" y="81597"/>
                </a:lnTo>
                <a:lnTo>
                  <a:pt x="114062" y="53750"/>
                </a:lnTo>
                <a:lnTo>
                  <a:pt x="150571" y="31094"/>
                </a:lnTo>
                <a:lnTo>
                  <a:pt x="190552" y="14201"/>
                </a:lnTo>
                <a:lnTo>
                  <a:pt x="233432" y="3645"/>
                </a:lnTo>
                <a:lnTo>
                  <a:pt x="278638" y="0"/>
                </a:lnTo>
                <a:lnTo>
                  <a:pt x="2761741" y="0"/>
                </a:lnTo>
                <a:lnTo>
                  <a:pt x="2806947" y="3645"/>
                </a:lnTo>
                <a:lnTo>
                  <a:pt x="2849827" y="14201"/>
                </a:lnTo>
                <a:lnTo>
                  <a:pt x="2889808" y="31094"/>
                </a:lnTo>
                <a:lnTo>
                  <a:pt x="2926317" y="53750"/>
                </a:lnTo>
                <a:lnTo>
                  <a:pt x="2958782" y="81597"/>
                </a:lnTo>
                <a:lnTo>
                  <a:pt x="2986629" y="114062"/>
                </a:lnTo>
                <a:lnTo>
                  <a:pt x="3009285" y="150571"/>
                </a:lnTo>
                <a:lnTo>
                  <a:pt x="3026178" y="190552"/>
                </a:lnTo>
                <a:lnTo>
                  <a:pt x="3036734" y="233432"/>
                </a:lnTo>
                <a:lnTo>
                  <a:pt x="3040380" y="278638"/>
                </a:lnTo>
                <a:lnTo>
                  <a:pt x="3040380" y="1393190"/>
                </a:lnTo>
                <a:lnTo>
                  <a:pt x="3036734" y="1438386"/>
                </a:lnTo>
                <a:lnTo>
                  <a:pt x="3026178" y="1481260"/>
                </a:lnTo>
                <a:lnTo>
                  <a:pt x="3009285" y="1521239"/>
                </a:lnTo>
                <a:lnTo>
                  <a:pt x="2986629" y="1557749"/>
                </a:lnTo>
                <a:lnTo>
                  <a:pt x="2958782" y="1590216"/>
                </a:lnTo>
                <a:lnTo>
                  <a:pt x="2926317" y="1618066"/>
                </a:lnTo>
                <a:lnTo>
                  <a:pt x="2889808" y="1640726"/>
                </a:lnTo>
                <a:lnTo>
                  <a:pt x="2849827" y="1657622"/>
                </a:lnTo>
                <a:lnTo>
                  <a:pt x="2806947" y="1668181"/>
                </a:lnTo>
                <a:lnTo>
                  <a:pt x="2761741" y="1671828"/>
                </a:lnTo>
                <a:lnTo>
                  <a:pt x="278638" y="1671828"/>
                </a:lnTo>
                <a:lnTo>
                  <a:pt x="233432" y="1668181"/>
                </a:lnTo>
                <a:lnTo>
                  <a:pt x="190552" y="1657622"/>
                </a:lnTo>
                <a:lnTo>
                  <a:pt x="150571" y="1640726"/>
                </a:lnTo>
                <a:lnTo>
                  <a:pt x="114062" y="1618066"/>
                </a:lnTo>
                <a:lnTo>
                  <a:pt x="81597" y="1590216"/>
                </a:lnTo>
                <a:lnTo>
                  <a:pt x="53750" y="1557749"/>
                </a:lnTo>
                <a:lnTo>
                  <a:pt x="31094" y="1521239"/>
                </a:lnTo>
                <a:lnTo>
                  <a:pt x="14201" y="1481260"/>
                </a:lnTo>
                <a:lnTo>
                  <a:pt x="3645" y="1438386"/>
                </a:lnTo>
                <a:lnTo>
                  <a:pt x="0" y="1393190"/>
                </a:lnTo>
                <a:lnTo>
                  <a:pt x="0" y="278638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4911090" y="2712466"/>
            <a:ext cx="269621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researcher may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interested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effect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illegal, recreational drug  use (the independent variable(s)) on  certain types of behaviour (the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dependent</a:t>
            </a:r>
            <a:r>
              <a:rPr sz="14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variable(s))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1400555" y="2020823"/>
            <a:ext cx="2993136" cy="2400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3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Population and Sample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471017" y="324053"/>
            <a:ext cx="163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Po</a:t>
            </a:r>
            <a:r>
              <a:rPr sz="2800" b="1" spc="-15" dirty="0">
                <a:solidFill>
                  <a:srgbClr val="095A82"/>
                </a:solidFill>
                <a:latin typeface="Calibri"/>
                <a:cs typeface="Calibri"/>
              </a:rPr>
              <a:t>p</a:t>
            </a: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ul</a:t>
            </a:r>
            <a:r>
              <a:rPr sz="2800" b="1" spc="-15" dirty="0">
                <a:solidFill>
                  <a:srgbClr val="095A82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ti</a:t>
            </a:r>
            <a:r>
              <a:rPr sz="2800" b="1" spc="-15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34340" y="1069847"/>
            <a:ext cx="8325611" cy="617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/>
          <p:cNvSpPr/>
          <p:nvPr/>
        </p:nvSpPr>
        <p:spPr>
          <a:xfrm>
            <a:off x="510540" y="1167345"/>
            <a:ext cx="8168640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/>
          <p:cNvSpPr/>
          <p:nvPr/>
        </p:nvSpPr>
        <p:spPr>
          <a:xfrm>
            <a:off x="466344" y="1101852"/>
            <a:ext cx="8211820" cy="502920"/>
          </a:xfrm>
          <a:custGeom>
            <a:avLst/>
            <a:gdLst/>
            <a:ahLst/>
            <a:cxnLst/>
            <a:rect l="l" t="t" r="r" b="b"/>
            <a:pathLst>
              <a:path w="8211820" h="502919">
                <a:moveTo>
                  <a:pt x="8127491" y="0"/>
                </a:moveTo>
                <a:lnTo>
                  <a:pt x="83820" y="0"/>
                </a:lnTo>
                <a:lnTo>
                  <a:pt x="51193" y="6578"/>
                </a:lnTo>
                <a:lnTo>
                  <a:pt x="24550" y="24526"/>
                </a:lnTo>
                <a:lnTo>
                  <a:pt x="6587" y="51167"/>
                </a:lnTo>
                <a:lnTo>
                  <a:pt x="0" y="83820"/>
                </a:lnTo>
                <a:lnTo>
                  <a:pt x="0" y="419100"/>
                </a:lnTo>
                <a:lnTo>
                  <a:pt x="6587" y="451752"/>
                </a:lnTo>
                <a:lnTo>
                  <a:pt x="24550" y="478393"/>
                </a:lnTo>
                <a:lnTo>
                  <a:pt x="51193" y="496341"/>
                </a:lnTo>
                <a:lnTo>
                  <a:pt x="83820" y="502920"/>
                </a:lnTo>
                <a:lnTo>
                  <a:pt x="8127491" y="502920"/>
                </a:lnTo>
                <a:lnTo>
                  <a:pt x="8160091" y="496341"/>
                </a:lnTo>
                <a:lnTo>
                  <a:pt x="8186737" y="478393"/>
                </a:lnTo>
                <a:lnTo>
                  <a:pt x="8204715" y="451752"/>
                </a:lnTo>
                <a:lnTo>
                  <a:pt x="8211311" y="419100"/>
                </a:lnTo>
                <a:lnTo>
                  <a:pt x="8211311" y="83820"/>
                </a:lnTo>
                <a:lnTo>
                  <a:pt x="8204715" y="51167"/>
                </a:lnTo>
                <a:lnTo>
                  <a:pt x="8186737" y="24526"/>
                </a:lnTo>
                <a:lnTo>
                  <a:pt x="8160091" y="6578"/>
                </a:lnTo>
                <a:lnTo>
                  <a:pt x="81274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/>
          <p:nvPr/>
        </p:nvSpPr>
        <p:spPr>
          <a:xfrm>
            <a:off x="466344" y="1101852"/>
            <a:ext cx="8211820" cy="502920"/>
          </a:xfrm>
          <a:custGeom>
            <a:avLst/>
            <a:gdLst/>
            <a:ahLst/>
            <a:cxnLst/>
            <a:rect l="l" t="t" r="r" b="b"/>
            <a:pathLst>
              <a:path w="8211820" h="502919">
                <a:moveTo>
                  <a:pt x="0" y="83820"/>
                </a:moveTo>
                <a:lnTo>
                  <a:pt x="6587" y="51167"/>
                </a:lnTo>
                <a:lnTo>
                  <a:pt x="24550" y="24526"/>
                </a:lnTo>
                <a:lnTo>
                  <a:pt x="51193" y="6578"/>
                </a:lnTo>
                <a:lnTo>
                  <a:pt x="83820" y="0"/>
                </a:lnTo>
                <a:lnTo>
                  <a:pt x="8127491" y="0"/>
                </a:lnTo>
                <a:lnTo>
                  <a:pt x="8160091" y="6578"/>
                </a:lnTo>
                <a:lnTo>
                  <a:pt x="8186737" y="24526"/>
                </a:lnTo>
                <a:lnTo>
                  <a:pt x="8204715" y="51167"/>
                </a:lnTo>
                <a:lnTo>
                  <a:pt x="8211311" y="83820"/>
                </a:lnTo>
                <a:lnTo>
                  <a:pt x="8211311" y="419100"/>
                </a:lnTo>
                <a:lnTo>
                  <a:pt x="8204715" y="451752"/>
                </a:lnTo>
                <a:lnTo>
                  <a:pt x="8186737" y="478393"/>
                </a:lnTo>
                <a:lnTo>
                  <a:pt x="8160091" y="496341"/>
                </a:lnTo>
                <a:lnTo>
                  <a:pt x="8127491" y="502920"/>
                </a:lnTo>
                <a:lnTo>
                  <a:pt x="83820" y="502920"/>
                </a:lnTo>
                <a:lnTo>
                  <a:pt x="51193" y="496341"/>
                </a:lnTo>
                <a:lnTo>
                  <a:pt x="24550" y="478393"/>
                </a:lnTo>
                <a:lnTo>
                  <a:pt x="6587" y="451752"/>
                </a:lnTo>
                <a:lnTo>
                  <a:pt x="0" y="419100"/>
                </a:lnTo>
                <a:lnTo>
                  <a:pt x="0" y="8382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/>
          <p:cNvSpPr txBox="1"/>
          <p:nvPr/>
        </p:nvSpPr>
        <p:spPr>
          <a:xfrm>
            <a:off x="631647" y="1222375"/>
            <a:ext cx="7877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collection or set of individual or objects or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events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whose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properties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are to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be analysed called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as</a:t>
            </a:r>
            <a:r>
              <a:rPr sz="1400" spc="23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Population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8"/>
          <p:cNvSpPr/>
          <p:nvPr/>
        </p:nvSpPr>
        <p:spPr>
          <a:xfrm>
            <a:off x="3369564" y="1827276"/>
            <a:ext cx="2400300" cy="285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/>
          <p:cNvSpPr/>
          <p:nvPr/>
        </p:nvSpPr>
        <p:spPr>
          <a:xfrm>
            <a:off x="3432047" y="1851660"/>
            <a:ext cx="2279904" cy="2737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/>
          <p:cNvSpPr/>
          <p:nvPr/>
        </p:nvSpPr>
        <p:spPr>
          <a:xfrm>
            <a:off x="3427476" y="1847088"/>
            <a:ext cx="2289175" cy="2746375"/>
          </a:xfrm>
          <a:custGeom>
            <a:avLst/>
            <a:gdLst/>
            <a:ahLst/>
            <a:cxnLst/>
            <a:rect l="l" t="t" r="r" b="b"/>
            <a:pathLst>
              <a:path w="2289175" h="2746375">
                <a:moveTo>
                  <a:pt x="0" y="2746248"/>
                </a:moveTo>
                <a:lnTo>
                  <a:pt x="2289048" y="2746248"/>
                </a:lnTo>
                <a:lnTo>
                  <a:pt x="2289048" y="0"/>
                </a:lnTo>
                <a:lnTo>
                  <a:pt x="0" y="0"/>
                </a:lnTo>
                <a:lnTo>
                  <a:pt x="0" y="2746248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4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115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591055" y="1018057"/>
            <a:ext cx="6012180" cy="647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677923" y="1024115"/>
            <a:ext cx="587806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623060" y="1050036"/>
            <a:ext cx="5897880" cy="533400"/>
          </a:xfrm>
          <a:custGeom>
            <a:avLst/>
            <a:gdLst/>
            <a:ahLst/>
            <a:cxnLst/>
            <a:rect l="l" t="t" r="r" b="b"/>
            <a:pathLst>
              <a:path w="5897880" h="533400">
                <a:moveTo>
                  <a:pt x="5808980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79" y="479125"/>
                </a:lnTo>
                <a:lnTo>
                  <a:pt x="26019" y="507380"/>
                </a:lnTo>
                <a:lnTo>
                  <a:pt x="54274" y="526420"/>
                </a:lnTo>
                <a:lnTo>
                  <a:pt x="88900" y="533400"/>
                </a:lnTo>
                <a:lnTo>
                  <a:pt x="5808980" y="533400"/>
                </a:lnTo>
                <a:lnTo>
                  <a:pt x="5843605" y="526420"/>
                </a:lnTo>
                <a:lnTo>
                  <a:pt x="5871860" y="507380"/>
                </a:lnTo>
                <a:lnTo>
                  <a:pt x="5890900" y="479125"/>
                </a:lnTo>
                <a:lnTo>
                  <a:pt x="5897880" y="444500"/>
                </a:lnTo>
                <a:lnTo>
                  <a:pt x="5897880" y="88900"/>
                </a:lnTo>
                <a:lnTo>
                  <a:pt x="5890900" y="54274"/>
                </a:lnTo>
                <a:lnTo>
                  <a:pt x="5871860" y="26019"/>
                </a:lnTo>
                <a:lnTo>
                  <a:pt x="5843605" y="6979"/>
                </a:lnTo>
                <a:lnTo>
                  <a:pt x="5808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623060" y="1050036"/>
            <a:ext cx="5897880" cy="533400"/>
          </a:xfrm>
          <a:custGeom>
            <a:avLst/>
            <a:gdLst/>
            <a:ahLst/>
            <a:cxnLst/>
            <a:rect l="l" t="t" r="r" b="b"/>
            <a:pathLst>
              <a:path w="5897880" h="5334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5808980" y="0"/>
                </a:lnTo>
                <a:lnTo>
                  <a:pt x="5843605" y="6979"/>
                </a:lnTo>
                <a:lnTo>
                  <a:pt x="5871860" y="26019"/>
                </a:lnTo>
                <a:lnTo>
                  <a:pt x="5890900" y="54274"/>
                </a:lnTo>
                <a:lnTo>
                  <a:pt x="5897880" y="88900"/>
                </a:lnTo>
                <a:lnTo>
                  <a:pt x="5897880" y="444500"/>
                </a:lnTo>
                <a:lnTo>
                  <a:pt x="5890900" y="479125"/>
                </a:lnTo>
                <a:lnTo>
                  <a:pt x="5871860" y="507380"/>
                </a:lnTo>
                <a:lnTo>
                  <a:pt x="5843605" y="526420"/>
                </a:lnTo>
                <a:lnTo>
                  <a:pt x="5808980" y="533400"/>
                </a:lnTo>
                <a:lnTo>
                  <a:pt x="88900" y="533400"/>
                </a:lnTo>
                <a:lnTo>
                  <a:pt x="54274" y="526420"/>
                </a:lnTo>
                <a:lnTo>
                  <a:pt x="26019" y="507380"/>
                </a:lnTo>
                <a:lnTo>
                  <a:pt x="6979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798447" y="1079119"/>
            <a:ext cx="55473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subset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population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called </a:t>
            </a:r>
            <a:r>
              <a:rPr sz="1400" spc="-20" dirty="0">
                <a:solidFill>
                  <a:srgbClr val="095A82"/>
                </a:solidFill>
                <a:latin typeface="Calibri"/>
                <a:cs typeface="Calibri"/>
              </a:rPr>
              <a:t>‘Sample’.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well chosen sample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will</a:t>
            </a:r>
            <a:r>
              <a:rPr sz="1400" spc="1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contain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most of the information about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particular population</a:t>
            </a:r>
            <a:r>
              <a:rPr sz="1400" spc="3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parameter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2264664" y="1719072"/>
            <a:ext cx="4610099" cy="3023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327148" y="1743455"/>
            <a:ext cx="4489704" cy="2903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322576" y="1738883"/>
            <a:ext cx="4498975" cy="2912745"/>
          </a:xfrm>
          <a:custGeom>
            <a:avLst/>
            <a:gdLst/>
            <a:ahLst/>
            <a:cxnLst/>
            <a:rect l="l" t="t" r="r" b="b"/>
            <a:pathLst>
              <a:path w="4498975" h="2912745">
                <a:moveTo>
                  <a:pt x="0" y="2912364"/>
                </a:moveTo>
                <a:lnTo>
                  <a:pt x="4498848" y="2912364"/>
                </a:lnTo>
                <a:lnTo>
                  <a:pt x="4498848" y="0"/>
                </a:lnTo>
                <a:lnTo>
                  <a:pt x="0" y="0"/>
                </a:lnTo>
                <a:lnTo>
                  <a:pt x="0" y="291236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6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Sampling Technique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6900" y="2571750"/>
            <a:ext cx="3189731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1103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IN" sz="2800" spc="-10" dirty="0">
                <a:solidFill>
                  <a:srgbClr val="095A82"/>
                </a:solidFill>
              </a:rPr>
              <a:t>Course </a:t>
            </a:r>
            <a:r>
              <a:rPr sz="2800" spc="-10" dirty="0">
                <a:solidFill>
                  <a:srgbClr val="095A82"/>
                </a:solidFill>
              </a:rPr>
              <a:t>Obje</a:t>
            </a:r>
            <a:r>
              <a:rPr sz="2800" dirty="0">
                <a:solidFill>
                  <a:srgbClr val="095A82"/>
                </a:solidFill>
              </a:rPr>
              <a:t>c</a:t>
            </a:r>
            <a:r>
              <a:rPr sz="2800" spc="-5" dirty="0">
                <a:solidFill>
                  <a:srgbClr val="095A82"/>
                </a:solidFill>
              </a:rPr>
              <a:t>tiv</a:t>
            </a:r>
            <a:r>
              <a:rPr sz="2800" spc="-20" dirty="0">
                <a:solidFill>
                  <a:srgbClr val="095A82"/>
                </a:solidFill>
              </a:rPr>
              <a:t>e</a:t>
            </a:r>
            <a:r>
              <a:rPr sz="2800" spc="-5" dirty="0">
                <a:solidFill>
                  <a:srgbClr val="095A82"/>
                </a:solidFill>
              </a:rPr>
              <a:t>s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471017" y="933957"/>
            <a:ext cx="5427980" cy="25936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buClr>
                <a:srgbClr val="095A82"/>
              </a:buClr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After completing this module, you should be able to:</a:t>
            </a:r>
          </a:p>
          <a:p>
            <a:pPr>
              <a:spcBef>
                <a:spcPts val="40"/>
              </a:spcBef>
            </a:pPr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Data Types, Variable Types</a:t>
            </a:r>
          </a:p>
          <a:p>
            <a:pPr marL="598170" indent="-572770">
              <a:spcBef>
                <a:spcPts val="4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Define Population and Sample</a:t>
            </a:r>
          </a:p>
          <a:p>
            <a:pPr marL="598170" indent="-572770">
              <a:spcBef>
                <a:spcPts val="4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lang="en-IN" sz="1400" spc="-10" dirty="0" smtClean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Sampling Technique</a:t>
            </a:r>
          </a:p>
          <a:p>
            <a:pPr marL="598170" indent="-572770">
              <a:spcBef>
                <a:spcPts val="55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lang="en-IN" sz="1400" spc="-10" dirty="0" smtClean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Represent Numerical data</a:t>
            </a: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12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4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99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Sampling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Technique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34340" y="1385328"/>
            <a:ext cx="3959352" cy="949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4819" y="1431023"/>
            <a:ext cx="3916679" cy="906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417319"/>
            <a:ext cx="3845560" cy="835660"/>
          </a:xfrm>
          <a:custGeom>
            <a:avLst/>
            <a:gdLst/>
            <a:ahLst/>
            <a:cxnLst/>
            <a:rect l="l" t="t" r="r" b="b"/>
            <a:pathLst>
              <a:path w="3845560" h="835660">
                <a:moveTo>
                  <a:pt x="3705859" y="0"/>
                </a:moveTo>
                <a:lnTo>
                  <a:pt x="139192" y="0"/>
                </a:lnTo>
                <a:lnTo>
                  <a:pt x="95196" y="7099"/>
                </a:lnTo>
                <a:lnTo>
                  <a:pt x="56987" y="26867"/>
                </a:lnTo>
                <a:lnTo>
                  <a:pt x="26856" y="57003"/>
                </a:lnTo>
                <a:lnTo>
                  <a:pt x="7096" y="95211"/>
                </a:lnTo>
                <a:lnTo>
                  <a:pt x="0" y="139191"/>
                </a:lnTo>
                <a:lnTo>
                  <a:pt x="0" y="695959"/>
                </a:lnTo>
                <a:lnTo>
                  <a:pt x="7096" y="739940"/>
                </a:lnTo>
                <a:lnTo>
                  <a:pt x="26856" y="778148"/>
                </a:lnTo>
                <a:lnTo>
                  <a:pt x="56987" y="808284"/>
                </a:lnTo>
                <a:lnTo>
                  <a:pt x="95196" y="828052"/>
                </a:lnTo>
                <a:lnTo>
                  <a:pt x="139192" y="835151"/>
                </a:lnTo>
                <a:lnTo>
                  <a:pt x="3705859" y="835151"/>
                </a:lnTo>
                <a:lnTo>
                  <a:pt x="3749840" y="828052"/>
                </a:lnTo>
                <a:lnTo>
                  <a:pt x="3788048" y="808284"/>
                </a:lnTo>
                <a:lnTo>
                  <a:pt x="3818184" y="778148"/>
                </a:lnTo>
                <a:lnTo>
                  <a:pt x="3837952" y="739940"/>
                </a:lnTo>
                <a:lnTo>
                  <a:pt x="3845052" y="695959"/>
                </a:lnTo>
                <a:lnTo>
                  <a:pt x="3845052" y="139191"/>
                </a:lnTo>
                <a:lnTo>
                  <a:pt x="3837952" y="95211"/>
                </a:lnTo>
                <a:lnTo>
                  <a:pt x="3818184" y="57003"/>
                </a:lnTo>
                <a:lnTo>
                  <a:pt x="3788048" y="26867"/>
                </a:lnTo>
                <a:lnTo>
                  <a:pt x="3749840" y="7099"/>
                </a:lnTo>
                <a:lnTo>
                  <a:pt x="37058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6344" y="1417319"/>
            <a:ext cx="3845560" cy="835660"/>
          </a:xfrm>
          <a:custGeom>
            <a:avLst/>
            <a:gdLst/>
            <a:ahLst/>
            <a:cxnLst/>
            <a:rect l="l" t="t" r="r" b="b"/>
            <a:pathLst>
              <a:path w="3845560" h="835660">
                <a:moveTo>
                  <a:pt x="0" y="139191"/>
                </a:moveTo>
                <a:lnTo>
                  <a:pt x="7096" y="95211"/>
                </a:lnTo>
                <a:lnTo>
                  <a:pt x="26856" y="57003"/>
                </a:lnTo>
                <a:lnTo>
                  <a:pt x="56987" y="26867"/>
                </a:lnTo>
                <a:lnTo>
                  <a:pt x="95196" y="7099"/>
                </a:lnTo>
                <a:lnTo>
                  <a:pt x="139192" y="0"/>
                </a:lnTo>
                <a:lnTo>
                  <a:pt x="3705859" y="0"/>
                </a:lnTo>
                <a:lnTo>
                  <a:pt x="3749840" y="7099"/>
                </a:lnTo>
                <a:lnTo>
                  <a:pt x="3788048" y="26867"/>
                </a:lnTo>
                <a:lnTo>
                  <a:pt x="3818184" y="57003"/>
                </a:lnTo>
                <a:lnTo>
                  <a:pt x="3837952" y="95211"/>
                </a:lnTo>
                <a:lnTo>
                  <a:pt x="3845052" y="139191"/>
                </a:lnTo>
                <a:lnTo>
                  <a:pt x="3845052" y="695959"/>
                </a:lnTo>
                <a:lnTo>
                  <a:pt x="3837952" y="739940"/>
                </a:lnTo>
                <a:lnTo>
                  <a:pt x="3818184" y="778148"/>
                </a:lnTo>
                <a:lnTo>
                  <a:pt x="3788048" y="808284"/>
                </a:lnTo>
                <a:lnTo>
                  <a:pt x="3749840" y="828052"/>
                </a:lnTo>
                <a:lnTo>
                  <a:pt x="3705859" y="835151"/>
                </a:lnTo>
                <a:lnTo>
                  <a:pt x="139192" y="835151"/>
                </a:lnTo>
                <a:lnTo>
                  <a:pt x="95196" y="828052"/>
                </a:lnTo>
                <a:lnTo>
                  <a:pt x="56987" y="808284"/>
                </a:lnTo>
                <a:lnTo>
                  <a:pt x="26856" y="778148"/>
                </a:lnTo>
                <a:lnTo>
                  <a:pt x="7096" y="739940"/>
                </a:lnTo>
                <a:lnTo>
                  <a:pt x="0" y="695959"/>
                </a:lnTo>
                <a:lnTo>
                  <a:pt x="0" y="139191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586231" y="1490218"/>
            <a:ext cx="358521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1.	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Probability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Sampling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, each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member of the  population has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known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non-zero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probability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being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selected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800600" y="3403091"/>
            <a:ext cx="3959352" cy="873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828032" y="3415284"/>
            <a:ext cx="3578352" cy="902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832603" y="3435096"/>
            <a:ext cx="3845560" cy="759460"/>
          </a:xfrm>
          <a:custGeom>
            <a:avLst/>
            <a:gdLst/>
            <a:ahLst/>
            <a:cxnLst/>
            <a:rect l="l" t="t" r="r" b="b"/>
            <a:pathLst>
              <a:path w="3845559" h="759460">
                <a:moveTo>
                  <a:pt x="3718560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41" y="681697"/>
                </a:lnTo>
                <a:lnTo>
                  <a:pt x="37052" y="721904"/>
                </a:lnTo>
                <a:lnTo>
                  <a:pt x="77259" y="749012"/>
                </a:lnTo>
                <a:lnTo>
                  <a:pt x="126492" y="758951"/>
                </a:lnTo>
                <a:lnTo>
                  <a:pt x="3718560" y="758951"/>
                </a:lnTo>
                <a:lnTo>
                  <a:pt x="3767792" y="749012"/>
                </a:lnTo>
                <a:lnTo>
                  <a:pt x="3807999" y="721904"/>
                </a:lnTo>
                <a:lnTo>
                  <a:pt x="3835110" y="681697"/>
                </a:lnTo>
                <a:lnTo>
                  <a:pt x="3845052" y="632459"/>
                </a:lnTo>
                <a:lnTo>
                  <a:pt x="3845052" y="126491"/>
                </a:lnTo>
                <a:lnTo>
                  <a:pt x="3835110" y="77259"/>
                </a:lnTo>
                <a:lnTo>
                  <a:pt x="3807999" y="37052"/>
                </a:lnTo>
                <a:lnTo>
                  <a:pt x="3767792" y="9941"/>
                </a:lnTo>
                <a:lnTo>
                  <a:pt x="3718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4832603" y="3435096"/>
            <a:ext cx="3845560" cy="759460"/>
          </a:xfrm>
          <a:custGeom>
            <a:avLst/>
            <a:gdLst/>
            <a:ahLst/>
            <a:cxnLst/>
            <a:rect l="l" t="t" r="r" b="b"/>
            <a:pathLst>
              <a:path w="3845559" h="759460">
                <a:moveTo>
                  <a:pt x="0" y="126491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2" y="0"/>
                </a:lnTo>
                <a:lnTo>
                  <a:pt x="3718560" y="0"/>
                </a:lnTo>
                <a:lnTo>
                  <a:pt x="3767792" y="9941"/>
                </a:lnTo>
                <a:lnTo>
                  <a:pt x="3807999" y="37052"/>
                </a:lnTo>
                <a:lnTo>
                  <a:pt x="3835110" y="77259"/>
                </a:lnTo>
                <a:lnTo>
                  <a:pt x="3845052" y="126491"/>
                </a:lnTo>
                <a:lnTo>
                  <a:pt x="3845052" y="632459"/>
                </a:lnTo>
                <a:lnTo>
                  <a:pt x="3835110" y="681697"/>
                </a:lnTo>
                <a:lnTo>
                  <a:pt x="3807999" y="721904"/>
                </a:lnTo>
                <a:lnTo>
                  <a:pt x="3767792" y="749012"/>
                </a:lnTo>
                <a:lnTo>
                  <a:pt x="3718560" y="758951"/>
                </a:lnTo>
                <a:lnTo>
                  <a:pt x="126492" y="758951"/>
                </a:lnTo>
                <a:lnTo>
                  <a:pt x="77259" y="749012"/>
                </a:lnTo>
                <a:lnTo>
                  <a:pt x="37052" y="721904"/>
                </a:lnTo>
                <a:lnTo>
                  <a:pt x="9941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4948809" y="3471164"/>
            <a:ext cx="324802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2.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Nonprobability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Sampling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members are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selected from the population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some non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random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manner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4689347" y="1333474"/>
            <a:ext cx="1444752" cy="10515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4715255" y="1359408"/>
            <a:ext cx="1342644" cy="949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1382267" y="3409188"/>
            <a:ext cx="3005328" cy="9570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1408175" y="3435096"/>
            <a:ext cx="2903220" cy="854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9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471017" y="324053"/>
            <a:ext cx="3080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Probability</a:t>
            </a:r>
            <a:r>
              <a:rPr sz="2800" b="1" spc="-4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Sampling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4102608" y="3188207"/>
            <a:ext cx="944130" cy="1477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2179320" y="3081527"/>
            <a:ext cx="1960626" cy="9822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986528" y="3063239"/>
            <a:ext cx="2003298" cy="1017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989832" y="1908048"/>
            <a:ext cx="1164590" cy="1167765"/>
          </a:xfrm>
          <a:custGeom>
            <a:avLst/>
            <a:gdLst/>
            <a:ahLst/>
            <a:cxnLst/>
            <a:rect l="l" t="t" r="r" b="b"/>
            <a:pathLst>
              <a:path w="1164589" h="1167764">
                <a:moveTo>
                  <a:pt x="582167" y="0"/>
                </a:moveTo>
                <a:lnTo>
                  <a:pt x="534415" y="1935"/>
                </a:lnTo>
                <a:lnTo>
                  <a:pt x="487727" y="7640"/>
                </a:lnTo>
                <a:lnTo>
                  <a:pt x="442252" y="16965"/>
                </a:lnTo>
                <a:lnTo>
                  <a:pt x="398141" y="29760"/>
                </a:lnTo>
                <a:lnTo>
                  <a:pt x="355544" y="45874"/>
                </a:lnTo>
                <a:lnTo>
                  <a:pt x="314609" y="65157"/>
                </a:lnTo>
                <a:lnTo>
                  <a:pt x="275488" y="87459"/>
                </a:lnTo>
                <a:lnTo>
                  <a:pt x="238329" y="112629"/>
                </a:lnTo>
                <a:lnTo>
                  <a:pt x="203282" y="140517"/>
                </a:lnTo>
                <a:lnTo>
                  <a:pt x="170497" y="170973"/>
                </a:lnTo>
                <a:lnTo>
                  <a:pt x="140124" y="203847"/>
                </a:lnTo>
                <a:lnTo>
                  <a:pt x="112312" y="238987"/>
                </a:lnTo>
                <a:lnTo>
                  <a:pt x="87212" y="276244"/>
                </a:lnTo>
                <a:lnTo>
                  <a:pt x="64972" y="315468"/>
                </a:lnTo>
                <a:lnTo>
                  <a:pt x="45743" y="356508"/>
                </a:lnTo>
                <a:lnTo>
                  <a:pt x="29675" y="399214"/>
                </a:lnTo>
                <a:lnTo>
                  <a:pt x="16916" y="443436"/>
                </a:lnTo>
                <a:lnTo>
                  <a:pt x="7618" y="489023"/>
                </a:lnTo>
                <a:lnTo>
                  <a:pt x="1929" y="535825"/>
                </a:lnTo>
                <a:lnTo>
                  <a:pt x="0" y="583691"/>
                </a:lnTo>
                <a:lnTo>
                  <a:pt x="1929" y="631558"/>
                </a:lnTo>
                <a:lnTo>
                  <a:pt x="7618" y="678360"/>
                </a:lnTo>
                <a:lnTo>
                  <a:pt x="16916" y="723947"/>
                </a:lnTo>
                <a:lnTo>
                  <a:pt x="29675" y="768169"/>
                </a:lnTo>
                <a:lnTo>
                  <a:pt x="45743" y="810875"/>
                </a:lnTo>
                <a:lnTo>
                  <a:pt x="64972" y="851915"/>
                </a:lnTo>
                <a:lnTo>
                  <a:pt x="87212" y="891139"/>
                </a:lnTo>
                <a:lnTo>
                  <a:pt x="112312" y="928396"/>
                </a:lnTo>
                <a:lnTo>
                  <a:pt x="140124" y="963536"/>
                </a:lnTo>
                <a:lnTo>
                  <a:pt x="170497" y="996410"/>
                </a:lnTo>
                <a:lnTo>
                  <a:pt x="203282" y="1026866"/>
                </a:lnTo>
                <a:lnTo>
                  <a:pt x="238329" y="1054754"/>
                </a:lnTo>
                <a:lnTo>
                  <a:pt x="275488" y="1079924"/>
                </a:lnTo>
                <a:lnTo>
                  <a:pt x="314609" y="1102226"/>
                </a:lnTo>
                <a:lnTo>
                  <a:pt x="355544" y="1121509"/>
                </a:lnTo>
                <a:lnTo>
                  <a:pt x="398141" y="1137623"/>
                </a:lnTo>
                <a:lnTo>
                  <a:pt x="442252" y="1150418"/>
                </a:lnTo>
                <a:lnTo>
                  <a:pt x="487727" y="1159743"/>
                </a:lnTo>
                <a:lnTo>
                  <a:pt x="534415" y="1165448"/>
                </a:lnTo>
                <a:lnTo>
                  <a:pt x="582167" y="1167383"/>
                </a:lnTo>
                <a:lnTo>
                  <a:pt x="629920" y="1165448"/>
                </a:lnTo>
                <a:lnTo>
                  <a:pt x="676608" y="1159743"/>
                </a:lnTo>
                <a:lnTo>
                  <a:pt x="722083" y="1150418"/>
                </a:lnTo>
                <a:lnTo>
                  <a:pt x="766194" y="1137623"/>
                </a:lnTo>
                <a:lnTo>
                  <a:pt x="808791" y="1121509"/>
                </a:lnTo>
                <a:lnTo>
                  <a:pt x="849726" y="1102226"/>
                </a:lnTo>
                <a:lnTo>
                  <a:pt x="888847" y="1079924"/>
                </a:lnTo>
                <a:lnTo>
                  <a:pt x="926006" y="1054754"/>
                </a:lnTo>
                <a:lnTo>
                  <a:pt x="961053" y="1026866"/>
                </a:lnTo>
                <a:lnTo>
                  <a:pt x="993838" y="996410"/>
                </a:lnTo>
                <a:lnTo>
                  <a:pt x="1024211" y="963536"/>
                </a:lnTo>
                <a:lnTo>
                  <a:pt x="1052023" y="928396"/>
                </a:lnTo>
                <a:lnTo>
                  <a:pt x="1077123" y="891139"/>
                </a:lnTo>
                <a:lnTo>
                  <a:pt x="1099363" y="851915"/>
                </a:lnTo>
                <a:lnTo>
                  <a:pt x="1118592" y="810875"/>
                </a:lnTo>
                <a:lnTo>
                  <a:pt x="1134660" y="768169"/>
                </a:lnTo>
                <a:lnTo>
                  <a:pt x="1147419" y="723947"/>
                </a:lnTo>
                <a:lnTo>
                  <a:pt x="1156717" y="678360"/>
                </a:lnTo>
                <a:lnTo>
                  <a:pt x="1162406" y="631558"/>
                </a:lnTo>
                <a:lnTo>
                  <a:pt x="1164335" y="583691"/>
                </a:lnTo>
                <a:lnTo>
                  <a:pt x="1162406" y="535825"/>
                </a:lnTo>
                <a:lnTo>
                  <a:pt x="1156717" y="489023"/>
                </a:lnTo>
                <a:lnTo>
                  <a:pt x="1147419" y="443436"/>
                </a:lnTo>
                <a:lnTo>
                  <a:pt x="1134660" y="399214"/>
                </a:lnTo>
                <a:lnTo>
                  <a:pt x="1118592" y="356508"/>
                </a:lnTo>
                <a:lnTo>
                  <a:pt x="1099363" y="315468"/>
                </a:lnTo>
                <a:lnTo>
                  <a:pt x="1077123" y="276244"/>
                </a:lnTo>
                <a:lnTo>
                  <a:pt x="1052023" y="238987"/>
                </a:lnTo>
                <a:lnTo>
                  <a:pt x="1024211" y="203847"/>
                </a:lnTo>
                <a:lnTo>
                  <a:pt x="993838" y="170973"/>
                </a:lnTo>
                <a:lnTo>
                  <a:pt x="961053" y="140517"/>
                </a:lnTo>
                <a:lnTo>
                  <a:pt x="926006" y="112629"/>
                </a:lnTo>
                <a:lnTo>
                  <a:pt x="888847" y="87459"/>
                </a:lnTo>
                <a:lnTo>
                  <a:pt x="849726" y="65157"/>
                </a:lnTo>
                <a:lnTo>
                  <a:pt x="808791" y="45874"/>
                </a:lnTo>
                <a:lnTo>
                  <a:pt x="766194" y="29760"/>
                </a:lnTo>
                <a:lnTo>
                  <a:pt x="722083" y="16965"/>
                </a:lnTo>
                <a:lnTo>
                  <a:pt x="676608" y="7640"/>
                </a:lnTo>
                <a:lnTo>
                  <a:pt x="629920" y="1935"/>
                </a:lnTo>
                <a:lnTo>
                  <a:pt x="58216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069079" y="1987295"/>
            <a:ext cx="1005840" cy="1009015"/>
          </a:xfrm>
          <a:custGeom>
            <a:avLst/>
            <a:gdLst/>
            <a:ahLst/>
            <a:cxnLst/>
            <a:rect l="l" t="t" r="r" b="b"/>
            <a:pathLst>
              <a:path w="1005839" h="1009014">
                <a:moveTo>
                  <a:pt x="502920" y="0"/>
                </a:moveTo>
                <a:lnTo>
                  <a:pt x="454486" y="2308"/>
                </a:lnTo>
                <a:lnTo>
                  <a:pt x="407355" y="9094"/>
                </a:lnTo>
                <a:lnTo>
                  <a:pt x="361737" y="20145"/>
                </a:lnTo>
                <a:lnTo>
                  <a:pt x="317842" y="35250"/>
                </a:lnTo>
                <a:lnTo>
                  <a:pt x="275883" y="54199"/>
                </a:lnTo>
                <a:lnTo>
                  <a:pt x="236069" y="76779"/>
                </a:lnTo>
                <a:lnTo>
                  <a:pt x="198611" y="102780"/>
                </a:lnTo>
                <a:lnTo>
                  <a:pt x="163720" y="131990"/>
                </a:lnTo>
                <a:lnTo>
                  <a:pt x="131608" y="164198"/>
                </a:lnTo>
                <a:lnTo>
                  <a:pt x="102483" y="199193"/>
                </a:lnTo>
                <a:lnTo>
                  <a:pt x="76558" y="236763"/>
                </a:lnTo>
                <a:lnTo>
                  <a:pt x="54044" y="276698"/>
                </a:lnTo>
                <a:lnTo>
                  <a:pt x="35150" y="318786"/>
                </a:lnTo>
                <a:lnTo>
                  <a:pt x="20088" y="362816"/>
                </a:lnTo>
                <a:lnTo>
                  <a:pt x="9068" y="408576"/>
                </a:lnTo>
                <a:lnTo>
                  <a:pt x="2302" y="455856"/>
                </a:lnTo>
                <a:lnTo>
                  <a:pt x="0" y="504444"/>
                </a:lnTo>
                <a:lnTo>
                  <a:pt x="2302" y="553031"/>
                </a:lnTo>
                <a:lnTo>
                  <a:pt x="9068" y="600311"/>
                </a:lnTo>
                <a:lnTo>
                  <a:pt x="20088" y="646071"/>
                </a:lnTo>
                <a:lnTo>
                  <a:pt x="35150" y="690101"/>
                </a:lnTo>
                <a:lnTo>
                  <a:pt x="54044" y="732189"/>
                </a:lnTo>
                <a:lnTo>
                  <a:pt x="76558" y="772124"/>
                </a:lnTo>
                <a:lnTo>
                  <a:pt x="102483" y="809694"/>
                </a:lnTo>
                <a:lnTo>
                  <a:pt x="131608" y="844689"/>
                </a:lnTo>
                <a:lnTo>
                  <a:pt x="163720" y="876897"/>
                </a:lnTo>
                <a:lnTo>
                  <a:pt x="198611" y="906107"/>
                </a:lnTo>
                <a:lnTo>
                  <a:pt x="236069" y="932108"/>
                </a:lnTo>
                <a:lnTo>
                  <a:pt x="275883" y="954688"/>
                </a:lnTo>
                <a:lnTo>
                  <a:pt x="317842" y="973637"/>
                </a:lnTo>
                <a:lnTo>
                  <a:pt x="361737" y="988742"/>
                </a:lnTo>
                <a:lnTo>
                  <a:pt x="407355" y="999793"/>
                </a:lnTo>
                <a:lnTo>
                  <a:pt x="454486" y="1006579"/>
                </a:lnTo>
                <a:lnTo>
                  <a:pt x="502920" y="1008888"/>
                </a:lnTo>
                <a:lnTo>
                  <a:pt x="551353" y="1006579"/>
                </a:lnTo>
                <a:lnTo>
                  <a:pt x="598484" y="999793"/>
                </a:lnTo>
                <a:lnTo>
                  <a:pt x="644102" y="988742"/>
                </a:lnTo>
                <a:lnTo>
                  <a:pt x="687997" y="973637"/>
                </a:lnTo>
                <a:lnTo>
                  <a:pt x="729956" y="954688"/>
                </a:lnTo>
                <a:lnTo>
                  <a:pt x="769770" y="932108"/>
                </a:lnTo>
                <a:lnTo>
                  <a:pt x="807228" y="906107"/>
                </a:lnTo>
                <a:lnTo>
                  <a:pt x="842119" y="876897"/>
                </a:lnTo>
                <a:lnTo>
                  <a:pt x="874231" y="844689"/>
                </a:lnTo>
                <a:lnTo>
                  <a:pt x="903356" y="809694"/>
                </a:lnTo>
                <a:lnTo>
                  <a:pt x="929281" y="772124"/>
                </a:lnTo>
                <a:lnTo>
                  <a:pt x="951795" y="732189"/>
                </a:lnTo>
                <a:lnTo>
                  <a:pt x="970689" y="690101"/>
                </a:lnTo>
                <a:lnTo>
                  <a:pt x="985751" y="646071"/>
                </a:lnTo>
                <a:lnTo>
                  <a:pt x="996771" y="600311"/>
                </a:lnTo>
                <a:lnTo>
                  <a:pt x="1003537" y="553031"/>
                </a:lnTo>
                <a:lnTo>
                  <a:pt x="1005840" y="504444"/>
                </a:lnTo>
                <a:lnTo>
                  <a:pt x="1003537" y="455856"/>
                </a:lnTo>
                <a:lnTo>
                  <a:pt x="996771" y="408576"/>
                </a:lnTo>
                <a:lnTo>
                  <a:pt x="985751" y="362816"/>
                </a:lnTo>
                <a:lnTo>
                  <a:pt x="970689" y="318786"/>
                </a:lnTo>
                <a:lnTo>
                  <a:pt x="951795" y="276698"/>
                </a:lnTo>
                <a:lnTo>
                  <a:pt x="929281" y="236763"/>
                </a:lnTo>
                <a:lnTo>
                  <a:pt x="903356" y="199193"/>
                </a:lnTo>
                <a:lnTo>
                  <a:pt x="874231" y="164198"/>
                </a:lnTo>
                <a:lnTo>
                  <a:pt x="842119" y="131990"/>
                </a:lnTo>
                <a:lnTo>
                  <a:pt x="807228" y="102780"/>
                </a:lnTo>
                <a:lnTo>
                  <a:pt x="769770" y="76779"/>
                </a:lnTo>
                <a:lnTo>
                  <a:pt x="729956" y="54199"/>
                </a:lnTo>
                <a:lnTo>
                  <a:pt x="687997" y="35250"/>
                </a:lnTo>
                <a:lnTo>
                  <a:pt x="644102" y="20145"/>
                </a:lnTo>
                <a:lnTo>
                  <a:pt x="598484" y="9094"/>
                </a:lnTo>
                <a:lnTo>
                  <a:pt x="551353" y="2308"/>
                </a:lnTo>
                <a:lnTo>
                  <a:pt x="50292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146803" y="2065020"/>
            <a:ext cx="850900" cy="853440"/>
          </a:xfrm>
          <a:custGeom>
            <a:avLst/>
            <a:gdLst/>
            <a:ahLst/>
            <a:cxnLst/>
            <a:rect l="l" t="t" r="r" b="b"/>
            <a:pathLst>
              <a:path w="850900" h="853439">
                <a:moveTo>
                  <a:pt x="425196" y="0"/>
                </a:moveTo>
                <a:lnTo>
                  <a:pt x="378867" y="2503"/>
                </a:lnTo>
                <a:lnTo>
                  <a:pt x="333983" y="9840"/>
                </a:lnTo>
                <a:lnTo>
                  <a:pt x="290803" y="21750"/>
                </a:lnTo>
                <a:lnTo>
                  <a:pt x="249587" y="37974"/>
                </a:lnTo>
                <a:lnTo>
                  <a:pt x="210594" y="58250"/>
                </a:lnTo>
                <a:lnTo>
                  <a:pt x="174083" y="82320"/>
                </a:lnTo>
                <a:lnTo>
                  <a:pt x="140314" y="109923"/>
                </a:lnTo>
                <a:lnTo>
                  <a:pt x="109546" y="140798"/>
                </a:lnTo>
                <a:lnTo>
                  <a:pt x="82039" y="174686"/>
                </a:lnTo>
                <a:lnTo>
                  <a:pt x="58053" y="211328"/>
                </a:lnTo>
                <a:lnTo>
                  <a:pt x="37845" y="250461"/>
                </a:lnTo>
                <a:lnTo>
                  <a:pt x="21677" y="291827"/>
                </a:lnTo>
                <a:lnTo>
                  <a:pt x="9807" y="335166"/>
                </a:lnTo>
                <a:lnTo>
                  <a:pt x="2495" y="380217"/>
                </a:lnTo>
                <a:lnTo>
                  <a:pt x="0" y="426719"/>
                </a:lnTo>
                <a:lnTo>
                  <a:pt x="2495" y="473222"/>
                </a:lnTo>
                <a:lnTo>
                  <a:pt x="9807" y="518273"/>
                </a:lnTo>
                <a:lnTo>
                  <a:pt x="21677" y="561612"/>
                </a:lnTo>
                <a:lnTo>
                  <a:pt x="37845" y="602978"/>
                </a:lnTo>
                <a:lnTo>
                  <a:pt x="58053" y="642111"/>
                </a:lnTo>
                <a:lnTo>
                  <a:pt x="82039" y="678753"/>
                </a:lnTo>
                <a:lnTo>
                  <a:pt x="109546" y="712641"/>
                </a:lnTo>
                <a:lnTo>
                  <a:pt x="140314" y="743516"/>
                </a:lnTo>
                <a:lnTo>
                  <a:pt x="174083" y="771119"/>
                </a:lnTo>
                <a:lnTo>
                  <a:pt x="210594" y="795189"/>
                </a:lnTo>
                <a:lnTo>
                  <a:pt x="249587" y="815465"/>
                </a:lnTo>
                <a:lnTo>
                  <a:pt x="290803" y="831689"/>
                </a:lnTo>
                <a:lnTo>
                  <a:pt x="333983" y="843599"/>
                </a:lnTo>
                <a:lnTo>
                  <a:pt x="378867" y="850936"/>
                </a:lnTo>
                <a:lnTo>
                  <a:pt x="425196" y="853440"/>
                </a:lnTo>
                <a:lnTo>
                  <a:pt x="471524" y="850936"/>
                </a:lnTo>
                <a:lnTo>
                  <a:pt x="516408" y="843599"/>
                </a:lnTo>
                <a:lnTo>
                  <a:pt x="559588" y="831689"/>
                </a:lnTo>
                <a:lnTo>
                  <a:pt x="600804" y="815465"/>
                </a:lnTo>
                <a:lnTo>
                  <a:pt x="639797" y="795189"/>
                </a:lnTo>
                <a:lnTo>
                  <a:pt x="676308" y="771119"/>
                </a:lnTo>
                <a:lnTo>
                  <a:pt x="710077" y="743516"/>
                </a:lnTo>
                <a:lnTo>
                  <a:pt x="740845" y="712641"/>
                </a:lnTo>
                <a:lnTo>
                  <a:pt x="768352" y="678753"/>
                </a:lnTo>
                <a:lnTo>
                  <a:pt x="792338" y="642111"/>
                </a:lnTo>
                <a:lnTo>
                  <a:pt x="812546" y="602978"/>
                </a:lnTo>
                <a:lnTo>
                  <a:pt x="828714" y="561612"/>
                </a:lnTo>
                <a:lnTo>
                  <a:pt x="840584" y="518273"/>
                </a:lnTo>
                <a:lnTo>
                  <a:pt x="847896" y="473222"/>
                </a:lnTo>
                <a:lnTo>
                  <a:pt x="850392" y="426719"/>
                </a:lnTo>
                <a:lnTo>
                  <a:pt x="847896" y="380217"/>
                </a:lnTo>
                <a:lnTo>
                  <a:pt x="840584" y="335166"/>
                </a:lnTo>
                <a:lnTo>
                  <a:pt x="828714" y="291827"/>
                </a:lnTo>
                <a:lnTo>
                  <a:pt x="812546" y="250461"/>
                </a:lnTo>
                <a:lnTo>
                  <a:pt x="792338" y="211328"/>
                </a:lnTo>
                <a:lnTo>
                  <a:pt x="768352" y="174686"/>
                </a:lnTo>
                <a:lnTo>
                  <a:pt x="740845" y="140798"/>
                </a:lnTo>
                <a:lnTo>
                  <a:pt x="710077" y="109923"/>
                </a:lnTo>
                <a:lnTo>
                  <a:pt x="676308" y="82320"/>
                </a:lnTo>
                <a:lnTo>
                  <a:pt x="639797" y="58250"/>
                </a:lnTo>
                <a:lnTo>
                  <a:pt x="600804" y="37974"/>
                </a:lnTo>
                <a:lnTo>
                  <a:pt x="559588" y="21750"/>
                </a:lnTo>
                <a:lnTo>
                  <a:pt x="516408" y="9840"/>
                </a:lnTo>
                <a:lnTo>
                  <a:pt x="471524" y="2503"/>
                </a:lnTo>
                <a:lnTo>
                  <a:pt x="42519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242815" y="2161032"/>
            <a:ext cx="658495" cy="661670"/>
          </a:xfrm>
          <a:custGeom>
            <a:avLst/>
            <a:gdLst/>
            <a:ahLst/>
            <a:cxnLst/>
            <a:rect l="l" t="t" r="r" b="b"/>
            <a:pathLst>
              <a:path w="658495" h="661669">
                <a:moveTo>
                  <a:pt x="329184" y="0"/>
                </a:moveTo>
                <a:lnTo>
                  <a:pt x="280525" y="3586"/>
                </a:lnTo>
                <a:lnTo>
                  <a:pt x="234089" y="14003"/>
                </a:lnTo>
                <a:lnTo>
                  <a:pt x="190382" y="30739"/>
                </a:lnTo>
                <a:lnTo>
                  <a:pt x="149913" y="53283"/>
                </a:lnTo>
                <a:lnTo>
                  <a:pt x="113190" y="81123"/>
                </a:lnTo>
                <a:lnTo>
                  <a:pt x="80722" y="113746"/>
                </a:lnTo>
                <a:lnTo>
                  <a:pt x="53018" y="150642"/>
                </a:lnTo>
                <a:lnTo>
                  <a:pt x="30585" y="191298"/>
                </a:lnTo>
                <a:lnTo>
                  <a:pt x="13932" y="235202"/>
                </a:lnTo>
                <a:lnTo>
                  <a:pt x="3567" y="281842"/>
                </a:lnTo>
                <a:lnTo>
                  <a:pt x="0" y="330707"/>
                </a:lnTo>
                <a:lnTo>
                  <a:pt x="3567" y="379573"/>
                </a:lnTo>
                <a:lnTo>
                  <a:pt x="13932" y="426213"/>
                </a:lnTo>
                <a:lnTo>
                  <a:pt x="30585" y="470117"/>
                </a:lnTo>
                <a:lnTo>
                  <a:pt x="53018" y="510773"/>
                </a:lnTo>
                <a:lnTo>
                  <a:pt x="80722" y="547669"/>
                </a:lnTo>
                <a:lnTo>
                  <a:pt x="113190" y="580292"/>
                </a:lnTo>
                <a:lnTo>
                  <a:pt x="149913" y="608132"/>
                </a:lnTo>
                <a:lnTo>
                  <a:pt x="190382" y="630676"/>
                </a:lnTo>
                <a:lnTo>
                  <a:pt x="234089" y="647412"/>
                </a:lnTo>
                <a:lnTo>
                  <a:pt x="280525" y="657829"/>
                </a:lnTo>
                <a:lnTo>
                  <a:pt x="329184" y="661416"/>
                </a:lnTo>
                <a:lnTo>
                  <a:pt x="377842" y="657829"/>
                </a:lnTo>
                <a:lnTo>
                  <a:pt x="424278" y="647412"/>
                </a:lnTo>
                <a:lnTo>
                  <a:pt x="467985" y="630676"/>
                </a:lnTo>
                <a:lnTo>
                  <a:pt x="508454" y="608132"/>
                </a:lnTo>
                <a:lnTo>
                  <a:pt x="545177" y="580292"/>
                </a:lnTo>
                <a:lnTo>
                  <a:pt x="577645" y="547669"/>
                </a:lnTo>
                <a:lnTo>
                  <a:pt x="605349" y="510773"/>
                </a:lnTo>
                <a:lnTo>
                  <a:pt x="627782" y="470117"/>
                </a:lnTo>
                <a:lnTo>
                  <a:pt x="644435" y="426213"/>
                </a:lnTo>
                <a:lnTo>
                  <a:pt x="654800" y="379573"/>
                </a:lnTo>
                <a:lnTo>
                  <a:pt x="658368" y="330707"/>
                </a:lnTo>
                <a:lnTo>
                  <a:pt x="654800" y="281842"/>
                </a:lnTo>
                <a:lnTo>
                  <a:pt x="644435" y="235202"/>
                </a:lnTo>
                <a:lnTo>
                  <a:pt x="627782" y="191298"/>
                </a:lnTo>
                <a:lnTo>
                  <a:pt x="605349" y="150642"/>
                </a:lnTo>
                <a:lnTo>
                  <a:pt x="577645" y="113746"/>
                </a:lnTo>
                <a:lnTo>
                  <a:pt x="545177" y="81123"/>
                </a:lnTo>
                <a:lnTo>
                  <a:pt x="508454" y="53283"/>
                </a:lnTo>
                <a:lnTo>
                  <a:pt x="467985" y="30739"/>
                </a:lnTo>
                <a:lnTo>
                  <a:pt x="424278" y="14003"/>
                </a:lnTo>
                <a:lnTo>
                  <a:pt x="377842" y="3586"/>
                </a:lnTo>
                <a:lnTo>
                  <a:pt x="32918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346447" y="2264664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5" h="454660">
                <a:moveTo>
                  <a:pt x="225551" y="0"/>
                </a:moveTo>
                <a:lnTo>
                  <a:pt x="180090" y="4615"/>
                </a:lnTo>
                <a:lnTo>
                  <a:pt x="137749" y="17853"/>
                </a:lnTo>
                <a:lnTo>
                  <a:pt x="99435" y="38797"/>
                </a:lnTo>
                <a:lnTo>
                  <a:pt x="66055" y="66532"/>
                </a:lnTo>
                <a:lnTo>
                  <a:pt x="38515" y="100142"/>
                </a:lnTo>
                <a:lnTo>
                  <a:pt x="17722" y="138713"/>
                </a:lnTo>
                <a:lnTo>
                  <a:pt x="4581" y="181329"/>
                </a:lnTo>
                <a:lnTo>
                  <a:pt x="0" y="227075"/>
                </a:lnTo>
                <a:lnTo>
                  <a:pt x="4581" y="272822"/>
                </a:lnTo>
                <a:lnTo>
                  <a:pt x="17722" y="315438"/>
                </a:lnTo>
                <a:lnTo>
                  <a:pt x="38515" y="354009"/>
                </a:lnTo>
                <a:lnTo>
                  <a:pt x="66055" y="387619"/>
                </a:lnTo>
                <a:lnTo>
                  <a:pt x="99435" y="415354"/>
                </a:lnTo>
                <a:lnTo>
                  <a:pt x="137749" y="436298"/>
                </a:lnTo>
                <a:lnTo>
                  <a:pt x="180090" y="449536"/>
                </a:lnTo>
                <a:lnTo>
                  <a:pt x="225551" y="454152"/>
                </a:lnTo>
                <a:lnTo>
                  <a:pt x="271013" y="449536"/>
                </a:lnTo>
                <a:lnTo>
                  <a:pt x="313354" y="436298"/>
                </a:lnTo>
                <a:lnTo>
                  <a:pt x="351668" y="415354"/>
                </a:lnTo>
                <a:lnTo>
                  <a:pt x="385048" y="387619"/>
                </a:lnTo>
                <a:lnTo>
                  <a:pt x="412588" y="354009"/>
                </a:lnTo>
                <a:lnTo>
                  <a:pt x="433381" y="315438"/>
                </a:lnTo>
                <a:lnTo>
                  <a:pt x="446522" y="272822"/>
                </a:lnTo>
                <a:lnTo>
                  <a:pt x="451103" y="227075"/>
                </a:lnTo>
                <a:lnTo>
                  <a:pt x="446522" y="181329"/>
                </a:lnTo>
                <a:lnTo>
                  <a:pt x="433381" y="138713"/>
                </a:lnTo>
                <a:lnTo>
                  <a:pt x="412588" y="100142"/>
                </a:lnTo>
                <a:lnTo>
                  <a:pt x="385048" y="66532"/>
                </a:lnTo>
                <a:lnTo>
                  <a:pt x="351668" y="38797"/>
                </a:lnTo>
                <a:lnTo>
                  <a:pt x="313354" y="17853"/>
                </a:lnTo>
                <a:lnTo>
                  <a:pt x="271013" y="4615"/>
                </a:lnTo>
                <a:lnTo>
                  <a:pt x="22555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431791" y="2351532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140208" y="0"/>
                </a:moveTo>
                <a:lnTo>
                  <a:pt x="95877" y="7144"/>
                </a:lnTo>
                <a:lnTo>
                  <a:pt x="57387" y="27041"/>
                </a:lnTo>
                <a:lnTo>
                  <a:pt x="27041" y="57387"/>
                </a:lnTo>
                <a:lnTo>
                  <a:pt x="7144" y="95877"/>
                </a:lnTo>
                <a:lnTo>
                  <a:pt x="0" y="140207"/>
                </a:lnTo>
                <a:lnTo>
                  <a:pt x="7144" y="184538"/>
                </a:lnTo>
                <a:lnTo>
                  <a:pt x="27041" y="223028"/>
                </a:lnTo>
                <a:lnTo>
                  <a:pt x="57387" y="253374"/>
                </a:lnTo>
                <a:lnTo>
                  <a:pt x="95877" y="273271"/>
                </a:lnTo>
                <a:lnTo>
                  <a:pt x="140208" y="280416"/>
                </a:lnTo>
                <a:lnTo>
                  <a:pt x="184538" y="273271"/>
                </a:lnTo>
                <a:lnTo>
                  <a:pt x="223028" y="253374"/>
                </a:lnTo>
                <a:lnTo>
                  <a:pt x="253374" y="223028"/>
                </a:lnTo>
                <a:lnTo>
                  <a:pt x="273271" y="184538"/>
                </a:lnTo>
                <a:lnTo>
                  <a:pt x="280416" y="140207"/>
                </a:lnTo>
                <a:lnTo>
                  <a:pt x="273271" y="95877"/>
                </a:lnTo>
                <a:lnTo>
                  <a:pt x="253374" y="57387"/>
                </a:lnTo>
                <a:lnTo>
                  <a:pt x="223028" y="27041"/>
                </a:lnTo>
                <a:lnTo>
                  <a:pt x="184538" y="7144"/>
                </a:lnTo>
                <a:lnTo>
                  <a:pt x="14020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1333500" y="1717548"/>
            <a:ext cx="1603375" cy="6350"/>
          </a:xfrm>
          <a:custGeom>
            <a:avLst/>
            <a:gdLst/>
            <a:ahLst/>
            <a:cxnLst/>
            <a:rect l="l" t="t" r="r" b="b"/>
            <a:pathLst>
              <a:path w="1603375" h="6350">
                <a:moveTo>
                  <a:pt x="0" y="6096"/>
                </a:moveTo>
                <a:lnTo>
                  <a:pt x="1603248" y="6096"/>
                </a:lnTo>
                <a:lnTo>
                  <a:pt x="1603248" y="0"/>
                </a:lnTo>
                <a:lnTo>
                  <a:pt x="0" y="0"/>
                </a:lnTo>
                <a:lnTo>
                  <a:pt x="0" y="60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1333500" y="2042160"/>
            <a:ext cx="1603375" cy="127000"/>
          </a:xfrm>
          <a:custGeom>
            <a:avLst/>
            <a:gdLst/>
            <a:ahLst/>
            <a:cxnLst/>
            <a:rect l="l" t="t" r="r" b="b"/>
            <a:pathLst>
              <a:path w="1603375" h="127000">
                <a:moveTo>
                  <a:pt x="0" y="126491"/>
                </a:moveTo>
                <a:lnTo>
                  <a:pt x="1603248" y="126491"/>
                </a:lnTo>
                <a:lnTo>
                  <a:pt x="1603248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1333500" y="1723644"/>
            <a:ext cx="1603375" cy="318770"/>
          </a:xfrm>
          <a:custGeom>
            <a:avLst/>
            <a:gdLst/>
            <a:ahLst/>
            <a:cxnLst/>
            <a:rect l="l" t="t" r="r" b="b"/>
            <a:pathLst>
              <a:path w="1603375" h="318769">
                <a:moveTo>
                  <a:pt x="0" y="318515"/>
                </a:moveTo>
                <a:lnTo>
                  <a:pt x="1603248" y="318515"/>
                </a:lnTo>
                <a:lnTo>
                  <a:pt x="1603248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1333500" y="1723644"/>
            <a:ext cx="1603375" cy="318770"/>
          </a:xfrm>
          <a:prstGeom prst="rect">
            <a:avLst/>
          </a:prstGeom>
          <a:solidFill>
            <a:srgbClr val="095A82"/>
          </a:solidFill>
        </p:spPr>
        <p:txBody>
          <a:bodyPr vert="horz" wrap="square" lIns="0" tIns="7810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61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6207252" y="2066544"/>
            <a:ext cx="1603375" cy="102235"/>
          </a:xfrm>
          <a:custGeom>
            <a:avLst/>
            <a:gdLst/>
            <a:ahLst/>
            <a:cxnLst/>
            <a:rect l="l" t="t" r="r" b="b"/>
            <a:pathLst>
              <a:path w="1603375" h="102235">
                <a:moveTo>
                  <a:pt x="0" y="102107"/>
                </a:moveTo>
                <a:lnTo>
                  <a:pt x="1603248" y="102107"/>
                </a:lnTo>
                <a:lnTo>
                  <a:pt x="1603248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6207252" y="1712976"/>
            <a:ext cx="1603375" cy="353695"/>
          </a:xfrm>
          <a:custGeom>
            <a:avLst/>
            <a:gdLst/>
            <a:ahLst/>
            <a:cxnLst/>
            <a:rect l="l" t="t" r="r" b="b"/>
            <a:pathLst>
              <a:path w="1603375" h="353694">
                <a:moveTo>
                  <a:pt x="0" y="353568"/>
                </a:moveTo>
                <a:lnTo>
                  <a:pt x="1603248" y="353568"/>
                </a:lnTo>
                <a:lnTo>
                  <a:pt x="1603248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 txBox="1"/>
          <p:nvPr/>
        </p:nvSpPr>
        <p:spPr>
          <a:xfrm>
            <a:off x="6207252" y="1712976"/>
            <a:ext cx="1603375" cy="353695"/>
          </a:xfrm>
          <a:prstGeom prst="rect">
            <a:avLst/>
          </a:prstGeom>
          <a:solidFill>
            <a:srgbClr val="F19C13"/>
          </a:solidFill>
        </p:spPr>
        <p:txBody>
          <a:bodyPr vert="horz" wrap="square" lIns="0" tIns="7556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9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Stratified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3768852" y="1557527"/>
            <a:ext cx="1603375" cy="96520"/>
          </a:xfrm>
          <a:custGeom>
            <a:avLst/>
            <a:gdLst/>
            <a:ahLst/>
            <a:cxnLst/>
            <a:rect l="l" t="t" r="r" b="b"/>
            <a:pathLst>
              <a:path w="1603375" h="96519">
                <a:moveTo>
                  <a:pt x="0" y="96012"/>
                </a:moveTo>
                <a:lnTo>
                  <a:pt x="1603248" y="96012"/>
                </a:lnTo>
                <a:lnTo>
                  <a:pt x="1603248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3768852" y="1203960"/>
            <a:ext cx="1603375" cy="353695"/>
          </a:xfrm>
          <a:custGeom>
            <a:avLst/>
            <a:gdLst/>
            <a:ahLst/>
            <a:cxnLst/>
            <a:rect l="l" t="t" r="r" b="b"/>
            <a:pathLst>
              <a:path w="1603375" h="353694">
                <a:moveTo>
                  <a:pt x="0" y="353567"/>
                </a:moveTo>
                <a:lnTo>
                  <a:pt x="1603248" y="353567"/>
                </a:lnTo>
                <a:lnTo>
                  <a:pt x="1603248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3768852" y="1203960"/>
            <a:ext cx="1603375" cy="353695"/>
          </a:xfrm>
          <a:prstGeom prst="rect">
            <a:avLst/>
          </a:prstGeom>
          <a:solidFill>
            <a:srgbClr val="0D80B8"/>
          </a:solidFill>
        </p:spPr>
        <p:txBody>
          <a:bodyPr vert="horz" wrap="square" lIns="0" tIns="749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9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Systematic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4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80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Probability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Sampling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312420" y="1121651"/>
            <a:ext cx="1943100" cy="862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754380" y="1216177"/>
            <a:ext cx="1069873" cy="729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36804" y="1146022"/>
            <a:ext cx="1839468" cy="758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6344" y="1275588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882802" y="1274140"/>
            <a:ext cx="75438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1500" b="1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pling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40436" y="2542019"/>
            <a:ext cx="1687068" cy="606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737616" y="2526779"/>
            <a:ext cx="1129284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66344" y="2567939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858418" y="2582418"/>
            <a:ext cx="8026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Systematic</a:t>
            </a:r>
            <a:endParaRPr sz="14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440436" y="3834384"/>
            <a:ext cx="1687068" cy="606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794004" y="3819144"/>
            <a:ext cx="1018044" cy="688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466344" y="3860291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7"/>
                </a:lnTo>
                <a:lnTo>
                  <a:pt x="24625" y="24625"/>
                </a:lnTo>
                <a:lnTo>
                  <a:pt x="6607" y="51349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094"/>
                </a:lnTo>
                <a:lnTo>
                  <a:pt x="24625" y="479818"/>
                </a:lnTo>
                <a:lnTo>
                  <a:pt x="51349" y="497836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36"/>
                </a:lnTo>
                <a:lnTo>
                  <a:pt x="1560353" y="479818"/>
                </a:lnTo>
                <a:lnTo>
                  <a:pt x="1578359" y="453094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49"/>
                </a:lnTo>
                <a:lnTo>
                  <a:pt x="1560353" y="24625"/>
                </a:lnTo>
                <a:lnTo>
                  <a:pt x="1533632" y="6607"/>
                </a:lnTo>
                <a:lnTo>
                  <a:pt x="150088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914806" y="3875023"/>
            <a:ext cx="688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tified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1220724" y="1780032"/>
            <a:ext cx="76200" cy="788670"/>
          </a:xfrm>
          <a:custGeom>
            <a:avLst/>
            <a:gdLst/>
            <a:ahLst/>
            <a:cxnLst/>
            <a:rect l="l" t="t" r="r" b="b"/>
            <a:pathLst>
              <a:path w="76200" h="788669">
                <a:moveTo>
                  <a:pt x="31750" y="711961"/>
                </a:moveTo>
                <a:lnTo>
                  <a:pt x="0" y="711961"/>
                </a:lnTo>
                <a:lnTo>
                  <a:pt x="38100" y="788161"/>
                </a:lnTo>
                <a:lnTo>
                  <a:pt x="69850" y="724661"/>
                </a:lnTo>
                <a:lnTo>
                  <a:pt x="31750" y="724661"/>
                </a:lnTo>
                <a:lnTo>
                  <a:pt x="31750" y="711961"/>
                </a:lnTo>
                <a:close/>
              </a:path>
              <a:path w="76200" h="788669">
                <a:moveTo>
                  <a:pt x="44450" y="0"/>
                </a:moveTo>
                <a:lnTo>
                  <a:pt x="31750" y="0"/>
                </a:lnTo>
                <a:lnTo>
                  <a:pt x="31750" y="724661"/>
                </a:lnTo>
                <a:lnTo>
                  <a:pt x="44450" y="724661"/>
                </a:lnTo>
                <a:lnTo>
                  <a:pt x="44450" y="0"/>
                </a:lnTo>
                <a:close/>
              </a:path>
              <a:path w="76200" h="788669">
                <a:moveTo>
                  <a:pt x="76200" y="711961"/>
                </a:moveTo>
                <a:lnTo>
                  <a:pt x="44450" y="711961"/>
                </a:lnTo>
                <a:lnTo>
                  <a:pt x="44450" y="724661"/>
                </a:lnTo>
                <a:lnTo>
                  <a:pt x="69850" y="724661"/>
                </a:lnTo>
                <a:lnTo>
                  <a:pt x="76200" y="71196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1220724" y="3072383"/>
            <a:ext cx="76200" cy="788670"/>
          </a:xfrm>
          <a:custGeom>
            <a:avLst/>
            <a:gdLst/>
            <a:ahLst/>
            <a:cxnLst/>
            <a:rect l="l" t="t" r="r" b="b"/>
            <a:pathLst>
              <a:path w="76200" h="788670">
                <a:moveTo>
                  <a:pt x="31750" y="711962"/>
                </a:moveTo>
                <a:lnTo>
                  <a:pt x="0" y="711962"/>
                </a:lnTo>
                <a:lnTo>
                  <a:pt x="38100" y="788162"/>
                </a:lnTo>
                <a:lnTo>
                  <a:pt x="69850" y="724662"/>
                </a:lnTo>
                <a:lnTo>
                  <a:pt x="31750" y="724662"/>
                </a:lnTo>
                <a:lnTo>
                  <a:pt x="31750" y="711962"/>
                </a:lnTo>
                <a:close/>
              </a:path>
              <a:path w="76200" h="788670">
                <a:moveTo>
                  <a:pt x="44450" y="0"/>
                </a:moveTo>
                <a:lnTo>
                  <a:pt x="31750" y="0"/>
                </a:lnTo>
                <a:lnTo>
                  <a:pt x="31750" y="724662"/>
                </a:lnTo>
                <a:lnTo>
                  <a:pt x="44450" y="724662"/>
                </a:lnTo>
                <a:lnTo>
                  <a:pt x="44450" y="0"/>
                </a:lnTo>
                <a:close/>
              </a:path>
              <a:path w="76200" h="788670">
                <a:moveTo>
                  <a:pt x="76200" y="711962"/>
                </a:moveTo>
                <a:lnTo>
                  <a:pt x="44450" y="711962"/>
                </a:lnTo>
                <a:lnTo>
                  <a:pt x="44450" y="724662"/>
                </a:lnTo>
                <a:lnTo>
                  <a:pt x="69850" y="724662"/>
                </a:lnTo>
                <a:lnTo>
                  <a:pt x="76200" y="711962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2889504" y="1045463"/>
            <a:ext cx="1385316" cy="18501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2915411" y="1071372"/>
            <a:ext cx="1283208" cy="1748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3318509" y="1308353"/>
            <a:ext cx="431800" cy="393700"/>
          </a:xfrm>
          <a:custGeom>
            <a:avLst/>
            <a:gdLst/>
            <a:ahLst/>
            <a:cxnLst/>
            <a:rect l="l" t="t" r="r" b="b"/>
            <a:pathLst>
              <a:path w="431800" h="393700">
                <a:moveTo>
                  <a:pt x="0" y="393191"/>
                </a:moveTo>
                <a:lnTo>
                  <a:pt x="431291" y="393191"/>
                </a:lnTo>
                <a:lnTo>
                  <a:pt x="431291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solidFill>
            <a:srgbClr val="BED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3318509" y="1308353"/>
            <a:ext cx="431800" cy="393700"/>
          </a:xfrm>
          <a:custGeom>
            <a:avLst/>
            <a:gdLst/>
            <a:ahLst/>
            <a:cxnLst/>
            <a:rect l="l" t="t" r="r" b="b"/>
            <a:pathLst>
              <a:path w="431800" h="393700">
                <a:moveTo>
                  <a:pt x="0" y="393191"/>
                </a:moveTo>
                <a:lnTo>
                  <a:pt x="431291" y="393191"/>
                </a:lnTo>
                <a:lnTo>
                  <a:pt x="431291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28956">
            <a:solidFill>
              <a:srgbClr val="BED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4189984" y="1440941"/>
            <a:ext cx="599440" cy="516255"/>
          </a:xfrm>
          <a:custGeom>
            <a:avLst/>
            <a:gdLst/>
            <a:ahLst/>
            <a:cxnLst/>
            <a:rect l="l" t="t" r="r" b="b"/>
            <a:pathLst>
              <a:path w="599439" h="516255">
                <a:moveTo>
                  <a:pt x="523653" y="45496"/>
                </a:moveTo>
                <a:lnTo>
                  <a:pt x="0" y="493649"/>
                </a:lnTo>
                <a:lnTo>
                  <a:pt x="18795" y="515747"/>
                </a:lnTo>
                <a:lnTo>
                  <a:pt x="542453" y="67465"/>
                </a:lnTo>
                <a:lnTo>
                  <a:pt x="523653" y="45496"/>
                </a:lnTo>
                <a:close/>
              </a:path>
              <a:path w="599439" h="516255">
                <a:moveTo>
                  <a:pt x="583864" y="36068"/>
                </a:moveTo>
                <a:lnTo>
                  <a:pt x="534669" y="36068"/>
                </a:lnTo>
                <a:lnTo>
                  <a:pt x="553465" y="58038"/>
                </a:lnTo>
                <a:lnTo>
                  <a:pt x="542453" y="67465"/>
                </a:lnTo>
                <a:lnTo>
                  <a:pt x="561339" y="89535"/>
                </a:lnTo>
                <a:lnTo>
                  <a:pt x="583864" y="36068"/>
                </a:lnTo>
                <a:close/>
              </a:path>
              <a:path w="599439" h="516255">
                <a:moveTo>
                  <a:pt x="534669" y="36068"/>
                </a:moveTo>
                <a:lnTo>
                  <a:pt x="523653" y="45496"/>
                </a:lnTo>
                <a:lnTo>
                  <a:pt x="542453" y="67465"/>
                </a:lnTo>
                <a:lnTo>
                  <a:pt x="553465" y="58038"/>
                </a:lnTo>
                <a:lnTo>
                  <a:pt x="534669" y="36068"/>
                </a:lnTo>
                <a:close/>
              </a:path>
              <a:path w="599439" h="516255">
                <a:moveTo>
                  <a:pt x="599058" y="0"/>
                </a:moveTo>
                <a:lnTo>
                  <a:pt x="504825" y="23495"/>
                </a:lnTo>
                <a:lnTo>
                  <a:pt x="523653" y="45496"/>
                </a:lnTo>
                <a:lnTo>
                  <a:pt x="534669" y="36068"/>
                </a:lnTo>
                <a:lnTo>
                  <a:pt x="583864" y="36068"/>
                </a:lnTo>
                <a:lnTo>
                  <a:pt x="59905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4199382" y="1903476"/>
            <a:ext cx="661670" cy="86995"/>
          </a:xfrm>
          <a:custGeom>
            <a:avLst/>
            <a:gdLst/>
            <a:ahLst/>
            <a:cxnLst/>
            <a:rect l="l" t="t" r="r" b="b"/>
            <a:pathLst>
              <a:path w="661670" h="86994">
                <a:moveTo>
                  <a:pt x="574801" y="0"/>
                </a:moveTo>
                <a:lnTo>
                  <a:pt x="574801" y="86868"/>
                </a:lnTo>
                <a:lnTo>
                  <a:pt x="632713" y="57912"/>
                </a:lnTo>
                <a:lnTo>
                  <a:pt x="589279" y="57912"/>
                </a:lnTo>
                <a:lnTo>
                  <a:pt x="589279" y="28956"/>
                </a:lnTo>
                <a:lnTo>
                  <a:pt x="632713" y="28956"/>
                </a:lnTo>
                <a:lnTo>
                  <a:pt x="574801" y="0"/>
                </a:lnTo>
                <a:close/>
              </a:path>
              <a:path w="661670" h="86994">
                <a:moveTo>
                  <a:pt x="57480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574801" y="57912"/>
                </a:lnTo>
                <a:lnTo>
                  <a:pt x="574801" y="28956"/>
                </a:lnTo>
                <a:close/>
              </a:path>
              <a:path w="661670" h="86994">
                <a:moveTo>
                  <a:pt x="632713" y="28956"/>
                </a:moveTo>
                <a:lnTo>
                  <a:pt x="589279" y="28956"/>
                </a:lnTo>
                <a:lnTo>
                  <a:pt x="589279" y="57912"/>
                </a:lnTo>
                <a:lnTo>
                  <a:pt x="632713" y="57912"/>
                </a:lnTo>
                <a:lnTo>
                  <a:pt x="661669" y="43434"/>
                </a:lnTo>
                <a:lnTo>
                  <a:pt x="632713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4189221" y="1936495"/>
            <a:ext cx="600075" cy="586105"/>
          </a:xfrm>
          <a:custGeom>
            <a:avLst/>
            <a:gdLst/>
            <a:ahLst/>
            <a:cxnLst/>
            <a:rect l="l" t="t" r="r" b="b"/>
            <a:pathLst>
              <a:path w="600075" h="586105">
                <a:moveTo>
                  <a:pt x="527495" y="535494"/>
                </a:moveTo>
                <a:lnTo>
                  <a:pt x="507238" y="556260"/>
                </a:lnTo>
                <a:lnTo>
                  <a:pt x="599820" y="585851"/>
                </a:lnTo>
                <a:lnTo>
                  <a:pt x="585844" y="545592"/>
                </a:lnTo>
                <a:lnTo>
                  <a:pt x="537844" y="545592"/>
                </a:lnTo>
                <a:lnTo>
                  <a:pt x="527495" y="535494"/>
                </a:lnTo>
                <a:close/>
              </a:path>
              <a:path w="600075" h="586105">
                <a:moveTo>
                  <a:pt x="547752" y="514728"/>
                </a:moveTo>
                <a:lnTo>
                  <a:pt x="527495" y="535494"/>
                </a:lnTo>
                <a:lnTo>
                  <a:pt x="537844" y="545592"/>
                </a:lnTo>
                <a:lnTo>
                  <a:pt x="558164" y="524891"/>
                </a:lnTo>
                <a:lnTo>
                  <a:pt x="547752" y="514728"/>
                </a:lnTo>
                <a:close/>
              </a:path>
              <a:path w="600075" h="586105">
                <a:moveTo>
                  <a:pt x="567943" y="494030"/>
                </a:moveTo>
                <a:lnTo>
                  <a:pt x="547752" y="514728"/>
                </a:lnTo>
                <a:lnTo>
                  <a:pt x="558164" y="524891"/>
                </a:lnTo>
                <a:lnTo>
                  <a:pt x="537844" y="545592"/>
                </a:lnTo>
                <a:lnTo>
                  <a:pt x="585844" y="545592"/>
                </a:lnTo>
                <a:lnTo>
                  <a:pt x="567943" y="494030"/>
                </a:lnTo>
                <a:close/>
              </a:path>
              <a:path w="600075" h="586105">
                <a:moveTo>
                  <a:pt x="20319" y="0"/>
                </a:moveTo>
                <a:lnTo>
                  <a:pt x="0" y="20828"/>
                </a:lnTo>
                <a:lnTo>
                  <a:pt x="527495" y="535494"/>
                </a:lnTo>
                <a:lnTo>
                  <a:pt x="547752" y="514728"/>
                </a:lnTo>
                <a:lnTo>
                  <a:pt x="20319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4901184" y="1327403"/>
            <a:ext cx="158495" cy="1859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4901184" y="1853183"/>
            <a:ext cx="158495" cy="1844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4901184" y="2427732"/>
            <a:ext cx="158495" cy="185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5316473" y="1328166"/>
            <a:ext cx="521334" cy="1286510"/>
          </a:xfrm>
          <a:custGeom>
            <a:avLst/>
            <a:gdLst/>
            <a:ahLst/>
            <a:cxnLst/>
            <a:rect l="l" t="t" r="r" b="b"/>
            <a:pathLst>
              <a:path w="521335" h="1286510">
                <a:moveTo>
                  <a:pt x="0" y="0"/>
                </a:moveTo>
                <a:lnTo>
                  <a:pt x="69266" y="1550"/>
                </a:lnTo>
                <a:lnTo>
                  <a:pt x="131515" y="5926"/>
                </a:lnTo>
                <a:lnTo>
                  <a:pt x="184261" y="12715"/>
                </a:lnTo>
                <a:lnTo>
                  <a:pt x="225015" y="21505"/>
                </a:lnTo>
                <a:lnTo>
                  <a:pt x="260603" y="43434"/>
                </a:lnTo>
                <a:lnTo>
                  <a:pt x="260603" y="599694"/>
                </a:lnTo>
                <a:lnTo>
                  <a:pt x="269915" y="611245"/>
                </a:lnTo>
                <a:lnTo>
                  <a:pt x="336946" y="630412"/>
                </a:lnTo>
                <a:lnTo>
                  <a:pt x="389692" y="637201"/>
                </a:lnTo>
                <a:lnTo>
                  <a:pt x="451941" y="641577"/>
                </a:lnTo>
                <a:lnTo>
                  <a:pt x="521208" y="643128"/>
                </a:lnTo>
                <a:lnTo>
                  <a:pt x="451941" y="644678"/>
                </a:lnTo>
                <a:lnTo>
                  <a:pt x="389692" y="649054"/>
                </a:lnTo>
                <a:lnTo>
                  <a:pt x="336946" y="655843"/>
                </a:lnTo>
                <a:lnTo>
                  <a:pt x="296192" y="664633"/>
                </a:lnTo>
                <a:lnTo>
                  <a:pt x="260603" y="686562"/>
                </a:lnTo>
                <a:lnTo>
                  <a:pt x="260603" y="1242822"/>
                </a:lnTo>
                <a:lnTo>
                  <a:pt x="251292" y="1254373"/>
                </a:lnTo>
                <a:lnTo>
                  <a:pt x="225015" y="1264750"/>
                </a:lnTo>
                <a:lnTo>
                  <a:pt x="184261" y="1273540"/>
                </a:lnTo>
                <a:lnTo>
                  <a:pt x="131515" y="1280329"/>
                </a:lnTo>
                <a:lnTo>
                  <a:pt x="69266" y="1284705"/>
                </a:lnTo>
                <a:lnTo>
                  <a:pt x="0" y="1286256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 txBox="1"/>
          <p:nvPr/>
        </p:nvSpPr>
        <p:spPr>
          <a:xfrm>
            <a:off x="3270630" y="2954477"/>
            <a:ext cx="22034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Random ball vending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machine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1"/>
          <p:cNvSpPr/>
          <p:nvPr/>
        </p:nvSpPr>
        <p:spPr>
          <a:xfrm>
            <a:off x="5948171" y="1566659"/>
            <a:ext cx="2816352" cy="861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5942076" y="1568208"/>
            <a:ext cx="2860548" cy="9021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 txBox="1"/>
          <p:nvPr/>
        </p:nvSpPr>
        <p:spPr>
          <a:xfrm>
            <a:off x="5942076" y="1602485"/>
            <a:ext cx="2736849" cy="680956"/>
          </a:xfrm>
          <a:prstGeom prst="rect">
            <a:avLst/>
          </a:prstGeom>
          <a:ln w="19811">
            <a:solidFill>
              <a:srgbClr val="095A82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 marR="84455" algn="ctr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Probability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each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member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population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chosen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has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equal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chance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being  selected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9" name="object 34"/>
          <p:cNvSpPr/>
          <p:nvPr/>
        </p:nvSpPr>
        <p:spPr>
          <a:xfrm>
            <a:off x="2880360" y="3883152"/>
            <a:ext cx="3938016" cy="4298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2874264" y="3887723"/>
            <a:ext cx="3861816" cy="4755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 txBox="1"/>
          <p:nvPr/>
        </p:nvSpPr>
        <p:spPr>
          <a:xfrm>
            <a:off x="2916173" y="3918965"/>
            <a:ext cx="3816350" cy="307975"/>
          </a:xfrm>
          <a:prstGeom prst="rect">
            <a:avLst/>
          </a:prstGeom>
          <a:ln w="19811">
            <a:solidFill>
              <a:srgbClr val="095A82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type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Random</a:t>
            </a:r>
            <a:r>
              <a:rPr sz="1400" spc="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80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Probability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Sampling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249667"/>
            <a:ext cx="1687068" cy="6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795527" y="1213078"/>
            <a:ext cx="987577" cy="731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275588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6344" y="1275588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916330" y="1225589"/>
            <a:ext cx="687705" cy="5391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44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312420" y="2414003"/>
            <a:ext cx="1943100" cy="862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93419" y="2506954"/>
            <a:ext cx="1223759" cy="7315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336804" y="2438374"/>
            <a:ext cx="1839468" cy="7589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466344" y="2567939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821842" y="2567177"/>
            <a:ext cx="874394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" dirty="0">
                <a:solidFill>
                  <a:srgbClr val="FFFFFF"/>
                </a:solidFill>
                <a:latin typeface="Calibri"/>
                <a:cs typeface="Calibri"/>
              </a:rPr>
              <a:t>Systematic</a:t>
            </a:r>
            <a:endParaRPr sz="15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440436" y="3834384"/>
            <a:ext cx="1687068" cy="606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794004" y="3819144"/>
            <a:ext cx="1018044" cy="688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466344" y="3860291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7"/>
                </a:lnTo>
                <a:lnTo>
                  <a:pt x="24625" y="24625"/>
                </a:lnTo>
                <a:lnTo>
                  <a:pt x="6607" y="51349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094"/>
                </a:lnTo>
                <a:lnTo>
                  <a:pt x="24625" y="479818"/>
                </a:lnTo>
                <a:lnTo>
                  <a:pt x="51349" y="497836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36"/>
                </a:lnTo>
                <a:lnTo>
                  <a:pt x="1560353" y="479818"/>
                </a:lnTo>
                <a:lnTo>
                  <a:pt x="1578359" y="453094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49"/>
                </a:lnTo>
                <a:lnTo>
                  <a:pt x="1560353" y="24625"/>
                </a:lnTo>
                <a:lnTo>
                  <a:pt x="1533632" y="6607"/>
                </a:lnTo>
                <a:lnTo>
                  <a:pt x="150088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914806" y="3875023"/>
            <a:ext cx="688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tified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1220724" y="1780032"/>
            <a:ext cx="76200" cy="788670"/>
          </a:xfrm>
          <a:custGeom>
            <a:avLst/>
            <a:gdLst/>
            <a:ahLst/>
            <a:cxnLst/>
            <a:rect l="l" t="t" r="r" b="b"/>
            <a:pathLst>
              <a:path w="76200" h="788669">
                <a:moveTo>
                  <a:pt x="31750" y="711961"/>
                </a:moveTo>
                <a:lnTo>
                  <a:pt x="0" y="711961"/>
                </a:lnTo>
                <a:lnTo>
                  <a:pt x="38100" y="788161"/>
                </a:lnTo>
                <a:lnTo>
                  <a:pt x="69850" y="724661"/>
                </a:lnTo>
                <a:lnTo>
                  <a:pt x="31750" y="724661"/>
                </a:lnTo>
                <a:lnTo>
                  <a:pt x="31750" y="711961"/>
                </a:lnTo>
                <a:close/>
              </a:path>
              <a:path w="76200" h="788669">
                <a:moveTo>
                  <a:pt x="44450" y="0"/>
                </a:moveTo>
                <a:lnTo>
                  <a:pt x="31750" y="0"/>
                </a:lnTo>
                <a:lnTo>
                  <a:pt x="31750" y="724661"/>
                </a:lnTo>
                <a:lnTo>
                  <a:pt x="44450" y="724661"/>
                </a:lnTo>
                <a:lnTo>
                  <a:pt x="44450" y="0"/>
                </a:lnTo>
                <a:close/>
              </a:path>
              <a:path w="76200" h="788669">
                <a:moveTo>
                  <a:pt x="76200" y="711961"/>
                </a:moveTo>
                <a:lnTo>
                  <a:pt x="44450" y="711961"/>
                </a:lnTo>
                <a:lnTo>
                  <a:pt x="44450" y="724661"/>
                </a:lnTo>
                <a:lnTo>
                  <a:pt x="69850" y="724661"/>
                </a:lnTo>
                <a:lnTo>
                  <a:pt x="76200" y="71196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220724" y="3072383"/>
            <a:ext cx="76200" cy="788670"/>
          </a:xfrm>
          <a:custGeom>
            <a:avLst/>
            <a:gdLst/>
            <a:ahLst/>
            <a:cxnLst/>
            <a:rect l="l" t="t" r="r" b="b"/>
            <a:pathLst>
              <a:path w="76200" h="788670">
                <a:moveTo>
                  <a:pt x="31750" y="711962"/>
                </a:moveTo>
                <a:lnTo>
                  <a:pt x="0" y="711962"/>
                </a:lnTo>
                <a:lnTo>
                  <a:pt x="38100" y="788162"/>
                </a:lnTo>
                <a:lnTo>
                  <a:pt x="69850" y="724662"/>
                </a:lnTo>
                <a:lnTo>
                  <a:pt x="31750" y="724662"/>
                </a:lnTo>
                <a:lnTo>
                  <a:pt x="31750" y="711962"/>
                </a:lnTo>
                <a:close/>
              </a:path>
              <a:path w="76200" h="788670">
                <a:moveTo>
                  <a:pt x="44450" y="0"/>
                </a:moveTo>
                <a:lnTo>
                  <a:pt x="31750" y="0"/>
                </a:lnTo>
                <a:lnTo>
                  <a:pt x="31750" y="724662"/>
                </a:lnTo>
                <a:lnTo>
                  <a:pt x="44450" y="724662"/>
                </a:lnTo>
                <a:lnTo>
                  <a:pt x="44450" y="0"/>
                </a:lnTo>
                <a:close/>
              </a:path>
              <a:path w="76200" h="788670">
                <a:moveTo>
                  <a:pt x="76200" y="711962"/>
                </a:moveTo>
                <a:lnTo>
                  <a:pt x="44450" y="711962"/>
                </a:lnTo>
                <a:lnTo>
                  <a:pt x="44450" y="724662"/>
                </a:lnTo>
                <a:lnTo>
                  <a:pt x="69850" y="724662"/>
                </a:lnTo>
                <a:lnTo>
                  <a:pt x="76200" y="711962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420361" y="1705482"/>
            <a:ext cx="1707514" cy="86995"/>
          </a:xfrm>
          <a:custGeom>
            <a:avLst/>
            <a:gdLst/>
            <a:ahLst/>
            <a:cxnLst/>
            <a:rect l="l" t="t" r="r" b="b"/>
            <a:pathLst>
              <a:path w="1707514" h="86994">
                <a:moveTo>
                  <a:pt x="1678178" y="28955"/>
                </a:moveTo>
                <a:lnTo>
                  <a:pt x="1634616" y="28955"/>
                </a:lnTo>
                <a:lnTo>
                  <a:pt x="1634616" y="57912"/>
                </a:lnTo>
                <a:lnTo>
                  <a:pt x="1620181" y="57940"/>
                </a:lnTo>
                <a:lnTo>
                  <a:pt x="1620265" y="86867"/>
                </a:lnTo>
                <a:lnTo>
                  <a:pt x="1707007" y="43306"/>
                </a:lnTo>
                <a:lnTo>
                  <a:pt x="1678178" y="28955"/>
                </a:lnTo>
                <a:close/>
              </a:path>
              <a:path w="1707514" h="86994">
                <a:moveTo>
                  <a:pt x="1620096" y="28984"/>
                </a:moveTo>
                <a:lnTo>
                  <a:pt x="0" y="32130"/>
                </a:lnTo>
                <a:lnTo>
                  <a:pt x="0" y="61087"/>
                </a:lnTo>
                <a:lnTo>
                  <a:pt x="1620181" y="57940"/>
                </a:lnTo>
                <a:lnTo>
                  <a:pt x="1620096" y="28984"/>
                </a:lnTo>
                <a:close/>
              </a:path>
              <a:path w="1707514" h="86994">
                <a:moveTo>
                  <a:pt x="1634616" y="28955"/>
                </a:moveTo>
                <a:lnTo>
                  <a:pt x="1620096" y="28984"/>
                </a:lnTo>
                <a:lnTo>
                  <a:pt x="1620181" y="57940"/>
                </a:lnTo>
                <a:lnTo>
                  <a:pt x="1634616" y="57912"/>
                </a:lnTo>
                <a:lnTo>
                  <a:pt x="1634616" y="28955"/>
                </a:lnTo>
                <a:close/>
              </a:path>
              <a:path w="1707514" h="86994">
                <a:moveTo>
                  <a:pt x="1620012" y="0"/>
                </a:moveTo>
                <a:lnTo>
                  <a:pt x="1620096" y="28984"/>
                </a:lnTo>
                <a:lnTo>
                  <a:pt x="1678178" y="28955"/>
                </a:lnTo>
                <a:lnTo>
                  <a:pt x="1620012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6297929" y="2281555"/>
            <a:ext cx="173608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Every </a:t>
            </a:r>
            <a:r>
              <a:rPr sz="1400" spc="10" dirty="0">
                <a:solidFill>
                  <a:srgbClr val="5F5F5F"/>
                </a:solidFill>
                <a:latin typeface="Calibri"/>
                <a:cs typeface="Calibri"/>
              </a:rPr>
              <a:t>2</a:t>
            </a:r>
            <a:r>
              <a:rPr sz="1350" spc="15" baseline="24691" dirty="0">
                <a:solidFill>
                  <a:srgbClr val="5F5F5F"/>
                </a:solidFill>
                <a:latin typeface="Calibri"/>
                <a:cs typeface="Calibri"/>
              </a:rPr>
              <a:t>nd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record</a:t>
            </a:r>
            <a:r>
              <a:rPr sz="1400" spc="-1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chosen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3642486" y="1248613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3469640" y="1931288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4102353" y="1252473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3919728" y="1267967"/>
            <a:ext cx="440436" cy="4922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3441191" y="1248155"/>
            <a:ext cx="441960" cy="518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2979420" y="1789176"/>
            <a:ext cx="440435" cy="518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2546604" y="1778507"/>
            <a:ext cx="441959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2484882" y="1195577"/>
            <a:ext cx="1935480" cy="1112520"/>
          </a:xfrm>
          <a:custGeom>
            <a:avLst/>
            <a:gdLst/>
            <a:ahLst/>
            <a:cxnLst/>
            <a:rect l="l" t="t" r="r" b="b"/>
            <a:pathLst>
              <a:path w="1935479" h="1112520">
                <a:moveTo>
                  <a:pt x="0" y="185420"/>
                </a:moveTo>
                <a:lnTo>
                  <a:pt x="6626" y="136142"/>
                </a:lnTo>
                <a:lnTo>
                  <a:pt x="25324" y="91853"/>
                </a:lnTo>
                <a:lnTo>
                  <a:pt x="54324" y="54324"/>
                </a:lnTo>
                <a:lnTo>
                  <a:pt x="91853" y="25324"/>
                </a:lnTo>
                <a:lnTo>
                  <a:pt x="136142" y="6626"/>
                </a:lnTo>
                <a:lnTo>
                  <a:pt x="185419" y="0"/>
                </a:lnTo>
                <a:lnTo>
                  <a:pt x="1750059" y="0"/>
                </a:lnTo>
                <a:lnTo>
                  <a:pt x="1799337" y="6626"/>
                </a:lnTo>
                <a:lnTo>
                  <a:pt x="1843626" y="25324"/>
                </a:lnTo>
                <a:lnTo>
                  <a:pt x="1881155" y="54324"/>
                </a:lnTo>
                <a:lnTo>
                  <a:pt x="1910155" y="91853"/>
                </a:lnTo>
                <a:lnTo>
                  <a:pt x="1928853" y="136142"/>
                </a:lnTo>
                <a:lnTo>
                  <a:pt x="1935480" y="185420"/>
                </a:lnTo>
                <a:lnTo>
                  <a:pt x="1935480" y="927100"/>
                </a:lnTo>
                <a:lnTo>
                  <a:pt x="1928853" y="976377"/>
                </a:lnTo>
                <a:lnTo>
                  <a:pt x="1910155" y="1020666"/>
                </a:lnTo>
                <a:lnTo>
                  <a:pt x="1881155" y="1058195"/>
                </a:lnTo>
                <a:lnTo>
                  <a:pt x="1843626" y="1087195"/>
                </a:lnTo>
                <a:lnTo>
                  <a:pt x="1799337" y="1105893"/>
                </a:lnTo>
                <a:lnTo>
                  <a:pt x="1750059" y="1112520"/>
                </a:lnTo>
                <a:lnTo>
                  <a:pt x="185419" y="1112520"/>
                </a:lnTo>
                <a:lnTo>
                  <a:pt x="136142" y="1105893"/>
                </a:lnTo>
                <a:lnTo>
                  <a:pt x="91853" y="1087195"/>
                </a:lnTo>
                <a:lnTo>
                  <a:pt x="54324" y="1058195"/>
                </a:lnTo>
                <a:lnTo>
                  <a:pt x="25324" y="1020666"/>
                </a:lnTo>
                <a:lnTo>
                  <a:pt x="6626" y="976377"/>
                </a:lnTo>
                <a:lnTo>
                  <a:pt x="0" y="927100"/>
                </a:lnTo>
                <a:lnTo>
                  <a:pt x="0" y="1854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3410711" y="1804416"/>
            <a:ext cx="873251" cy="5196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2578776" y="1347216"/>
            <a:ext cx="822695" cy="3039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 txBox="1"/>
          <p:nvPr/>
        </p:nvSpPr>
        <p:spPr>
          <a:xfrm>
            <a:off x="3616833" y="1811273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3"/>
          <p:cNvSpPr txBox="1"/>
          <p:nvPr/>
        </p:nvSpPr>
        <p:spPr>
          <a:xfrm>
            <a:off x="4489196" y="1506473"/>
            <a:ext cx="1591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alibri"/>
                <a:cs typeface="Calibri"/>
              </a:rPr>
              <a:t>Every </a:t>
            </a:r>
            <a:r>
              <a:rPr sz="1200" spc="-5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1200" spc="-7" baseline="24305" dirty="0">
                <a:solidFill>
                  <a:srgbClr val="5F5F5F"/>
                </a:solidFill>
                <a:latin typeface="Calibri"/>
                <a:cs typeface="Calibri"/>
              </a:rPr>
              <a:t>th </a:t>
            </a:r>
            <a:r>
              <a:rPr sz="1200" spc="-10" dirty="0">
                <a:solidFill>
                  <a:srgbClr val="5F5F5F"/>
                </a:solidFill>
                <a:latin typeface="Calibri"/>
                <a:cs typeface="Calibri"/>
              </a:rPr>
              <a:t>record </a:t>
            </a:r>
            <a:r>
              <a:rPr sz="12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2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Calibri"/>
                <a:cs typeface="Calibri"/>
              </a:rPr>
              <a:t>chosen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4"/>
          <p:cNvSpPr/>
          <p:nvPr/>
        </p:nvSpPr>
        <p:spPr>
          <a:xfrm>
            <a:off x="6076950" y="1992629"/>
            <a:ext cx="2178050" cy="266700"/>
          </a:xfrm>
          <a:custGeom>
            <a:avLst/>
            <a:gdLst/>
            <a:ahLst/>
            <a:cxnLst/>
            <a:rect l="l" t="t" r="r" b="b"/>
            <a:pathLst>
              <a:path w="2178050" h="266700">
                <a:moveTo>
                  <a:pt x="2177796" y="0"/>
                </a:moveTo>
                <a:lnTo>
                  <a:pt x="2176055" y="51911"/>
                </a:lnTo>
                <a:lnTo>
                  <a:pt x="2171303" y="94297"/>
                </a:lnTo>
                <a:lnTo>
                  <a:pt x="2164240" y="122872"/>
                </a:lnTo>
                <a:lnTo>
                  <a:pt x="2155571" y="133350"/>
                </a:lnTo>
                <a:lnTo>
                  <a:pt x="1111123" y="133350"/>
                </a:lnTo>
                <a:lnTo>
                  <a:pt x="1102453" y="143827"/>
                </a:lnTo>
                <a:lnTo>
                  <a:pt x="1095390" y="172402"/>
                </a:lnTo>
                <a:lnTo>
                  <a:pt x="1090638" y="214788"/>
                </a:lnTo>
                <a:lnTo>
                  <a:pt x="1088898" y="266700"/>
                </a:lnTo>
                <a:lnTo>
                  <a:pt x="1087157" y="214788"/>
                </a:lnTo>
                <a:lnTo>
                  <a:pt x="1082405" y="172402"/>
                </a:lnTo>
                <a:lnTo>
                  <a:pt x="1075342" y="143827"/>
                </a:lnTo>
                <a:lnTo>
                  <a:pt x="1066673" y="133350"/>
                </a:lnTo>
                <a:lnTo>
                  <a:pt x="22225" y="133350"/>
                </a:lnTo>
                <a:lnTo>
                  <a:pt x="13555" y="122872"/>
                </a:lnTo>
                <a:lnTo>
                  <a:pt x="6492" y="94297"/>
                </a:lnTo>
                <a:lnTo>
                  <a:pt x="1740" y="51911"/>
                </a:ln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6126479" y="1488947"/>
            <a:ext cx="440435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 txBox="1"/>
          <p:nvPr/>
        </p:nvSpPr>
        <p:spPr>
          <a:xfrm>
            <a:off x="6314694" y="1427479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6649211" y="1488947"/>
            <a:ext cx="441959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 txBox="1"/>
          <p:nvPr/>
        </p:nvSpPr>
        <p:spPr>
          <a:xfrm>
            <a:off x="6838315" y="1427479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39"/>
          <p:cNvSpPr/>
          <p:nvPr/>
        </p:nvSpPr>
        <p:spPr>
          <a:xfrm>
            <a:off x="7205471" y="1490472"/>
            <a:ext cx="440435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 txBox="1"/>
          <p:nvPr/>
        </p:nvSpPr>
        <p:spPr>
          <a:xfrm>
            <a:off x="7393305" y="1429004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1"/>
          <p:cNvSpPr/>
          <p:nvPr/>
        </p:nvSpPr>
        <p:spPr>
          <a:xfrm>
            <a:off x="7813547" y="1493519"/>
            <a:ext cx="440435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 txBox="1"/>
          <p:nvPr/>
        </p:nvSpPr>
        <p:spPr>
          <a:xfrm>
            <a:off x="8001761" y="1432052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3921252" y="1269491"/>
            <a:ext cx="440436" cy="4922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/>
          <p:cNvSpPr/>
          <p:nvPr/>
        </p:nvSpPr>
        <p:spPr>
          <a:xfrm>
            <a:off x="3442715" y="1249680"/>
            <a:ext cx="441960" cy="518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2980944" y="1790700"/>
            <a:ext cx="440435" cy="518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2548127" y="1780032"/>
            <a:ext cx="441960" cy="5181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/>
          <p:nvPr/>
        </p:nvSpPr>
        <p:spPr>
          <a:xfrm>
            <a:off x="2486405" y="1197102"/>
            <a:ext cx="1935480" cy="1112520"/>
          </a:xfrm>
          <a:custGeom>
            <a:avLst/>
            <a:gdLst/>
            <a:ahLst/>
            <a:cxnLst/>
            <a:rect l="l" t="t" r="r" b="b"/>
            <a:pathLst>
              <a:path w="1935479" h="1112520">
                <a:moveTo>
                  <a:pt x="0" y="185420"/>
                </a:moveTo>
                <a:lnTo>
                  <a:pt x="6626" y="136142"/>
                </a:lnTo>
                <a:lnTo>
                  <a:pt x="25324" y="91853"/>
                </a:lnTo>
                <a:lnTo>
                  <a:pt x="54324" y="54324"/>
                </a:lnTo>
                <a:lnTo>
                  <a:pt x="91853" y="25324"/>
                </a:lnTo>
                <a:lnTo>
                  <a:pt x="136142" y="6626"/>
                </a:lnTo>
                <a:lnTo>
                  <a:pt x="185419" y="0"/>
                </a:lnTo>
                <a:lnTo>
                  <a:pt x="1750059" y="0"/>
                </a:lnTo>
                <a:lnTo>
                  <a:pt x="1799337" y="6626"/>
                </a:lnTo>
                <a:lnTo>
                  <a:pt x="1843626" y="25324"/>
                </a:lnTo>
                <a:lnTo>
                  <a:pt x="1881155" y="54324"/>
                </a:lnTo>
                <a:lnTo>
                  <a:pt x="1910155" y="91853"/>
                </a:lnTo>
                <a:lnTo>
                  <a:pt x="1928853" y="136142"/>
                </a:lnTo>
                <a:lnTo>
                  <a:pt x="1935480" y="185420"/>
                </a:lnTo>
                <a:lnTo>
                  <a:pt x="1935480" y="927100"/>
                </a:lnTo>
                <a:lnTo>
                  <a:pt x="1928853" y="976377"/>
                </a:lnTo>
                <a:lnTo>
                  <a:pt x="1910155" y="1020666"/>
                </a:lnTo>
                <a:lnTo>
                  <a:pt x="1881155" y="1058195"/>
                </a:lnTo>
                <a:lnTo>
                  <a:pt x="1843626" y="1087195"/>
                </a:lnTo>
                <a:lnTo>
                  <a:pt x="1799337" y="1105893"/>
                </a:lnTo>
                <a:lnTo>
                  <a:pt x="1750059" y="1112520"/>
                </a:lnTo>
                <a:lnTo>
                  <a:pt x="185419" y="1112520"/>
                </a:lnTo>
                <a:lnTo>
                  <a:pt x="136142" y="1105893"/>
                </a:lnTo>
                <a:lnTo>
                  <a:pt x="91853" y="1087195"/>
                </a:lnTo>
                <a:lnTo>
                  <a:pt x="54324" y="1058195"/>
                </a:lnTo>
                <a:lnTo>
                  <a:pt x="25324" y="1020666"/>
                </a:lnTo>
                <a:lnTo>
                  <a:pt x="6626" y="976377"/>
                </a:lnTo>
                <a:lnTo>
                  <a:pt x="0" y="927100"/>
                </a:lnTo>
                <a:lnTo>
                  <a:pt x="0" y="1854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/>
          <p:cNvSpPr/>
          <p:nvPr/>
        </p:nvSpPr>
        <p:spPr>
          <a:xfrm>
            <a:off x="3412235" y="1805939"/>
            <a:ext cx="873251" cy="5181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9"/>
          <p:cNvSpPr/>
          <p:nvPr/>
        </p:nvSpPr>
        <p:spPr>
          <a:xfrm>
            <a:off x="2548127" y="1245108"/>
            <a:ext cx="873251" cy="5181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 txBox="1"/>
          <p:nvPr/>
        </p:nvSpPr>
        <p:spPr>
          <a:xfrm>
            <a:off x="2704338" y="1227836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5F5F5F"/>
                </a:solidFill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1"/>
          <p:cNvSpPr txBox="1"/>
          <p:nvPr/>
        </p:nvSpPr>
        <p:spPr>
          <a:xfrm>
            <a:off x="3145282" y="1239138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5F5F5F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2"/>
          <p:cNvSpPr txBox="1"/>
          <p:nvPr/>
        </p:nvSpPr>
        <p:spPr>
          <a:xfrm>
            <a:off x="2700020" y="1780793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5F5F5F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3"/>
          <p:cNvSpPr txBox="1"/>
          <p:nvPr/>
        </p:nvSpPr>
        <p:spPr>
          <a:xfrm>
            <a:off x="3130042" y="1796237"/>
            <a:ext cx="774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75" dirty="0">
                <a:solidFill>
                  <a:srgbClr val="5F5F5F"/>
                </a:solidFill>
                <a:latin typeface="Arial"/>
                <a:cs typeface="Arial"/>
              </a:rPr>
              <a:t>6</a:t>
            </a:r>
            <a:r>
              <a:rPr sz="700" spc="-5" dirty="0">
                <a:solidFill>
                  <a:srgbClr val="5F5F5F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4"/>
          <p:cNvSpPr txBox="1"/>
          <p:nvPr/>
        </p:nvSpPr>
        <p:spPr>
          <a:xfrm>
            <a:off x="4042664" y="1818512"/>
            <a:ext cx="74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5F5F5F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55"/>
          <p:cNvSpPr/>
          <p:nvPr/>
        </p:nvSpPr>
        <p:spPr>
          <a:xfrm>
            <a:off x="2392679" y="2799600"/>
            <a:ext cx="6458712" cy="18303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/>
          <p:cNvSpPr/>
          <p:nvPr/>
        </p:nvSpPr>
        <p:spPr>
          <a:xfrm>
            <a:off x="2394204" y="2874276"/>
            <a:ext cx="6501384" cy="17556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/>
          <p:cNvSpPr txBox="1"/>
          <p:nvPr/>
        </p:nvSpPr>
        <p:spPr>
          <a:xfrm>
            <a:off x="2428494" y="2835401"/>
            <a:ext cx="6337300" cy="1708785"/>
          </a:xfrm>
          <a:prstGeom prst="rect">
            <a:avLst/>
          </a:prstGeom>
          <a:ln w="19811">
            <a:solidFill>
              <a:srgbClr val="095A82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377190" marR="85090" indent="-286385">
              <a:lnSpc>
                <a:spcPct val="150000"/>
              </a:lnSpc>
              <a:spcBef>
                <a:spcPts val="15"/>
              </a:spcBef>
              <a:buFont typeface="Wingdings"/>
              <a:buChar char=""/>
              <a:tabLst>
                <a:tab pos="377190" algn="l"/>
                <a:tab pos="377825" algn="l"/>
              </a:tabLst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Systematic Sampling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often used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instead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random sampling. It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also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Nth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name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selection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technique</a:t>
            </a:r>
            <a:endParaRPr sz="1400">
              <a:latin typeface="Calibri"/>
              <a:cs typeface="Calibri"/>
            </a:endParaRPr>
          </a:p>
          <a:p>
            <a:pPr marL="416559" indent="-325755">
              <a:lnSpc>
                <a:spcPct val="100000"/>
              </a:lnSpc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416559" algn="l"/>
                <a:tab pos="417195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After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required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sample size has been calculated,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every Nth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record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400" spc="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selected</a:t>
            </a:r>
            <a:endParaRPr sz="1400">
              <a:latin typeface="Calibri"/>
              <a:cs typeface="Calibri"/>
            </a:endParaRPr>
          </a:p>
          <a:p>
            <a:pPr marL="37719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list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population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members</a:t>
            </a:r>
            <a:endParaRPr sz="1400">
              <a:latin typeface="Calibri"/>
              <a:cs typeface="Calibri"/>
            </a:endParaRPr>
          </a:p>
          <a:p>
            <a:pPr marL="377190" indent="-286385">
              <a:lnSpc>
                <a:spcPct val="100000"/>
              </a:lnSpc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377190" algn="l"/>
                <a:tab pos="37782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Its only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advantage over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random sampling technique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400" spc="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simplicity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4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80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Probability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Sampling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249667"/>
            <a:ext cx="1687068" cy="6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795527" y="1213078"/>
            <a:ext cx="987577" cy="731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275588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6344" y="1275588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916330" y="1225905"/>
            <a:ext cx="687705" cy="538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305">
              <a:lnSpc>
                <a:spcPct val="1202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Random  Sam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40436" y="2542019"/>
            <a:ext cx="1687068" cy="606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737616" y="2526779"/>
            <a:ext cx="1129284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66344" y="2567939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0"/>
                </a:lnTo>
                <a:lnTo>
                  <a:pt x="24625" y="24606"/>
                </a:lnTo>
                <a:lnTo>
                  <a:pt x="6607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7" y="453116"/>
                </a:lnTo>
                <a:lnTo>
                  <a:pt x="24625" y="479837"/>
                </a:lnTo>
                <a:lnTo>
                  <a:pt x="51349" y="497843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43"/>
                </a:lnTo>
                <a:lnTo>
                  <a:pt x="1560353" y="479837"/>
                </a:lnTo>
                <a:lnTo>
                  <a:pt x="1578359" y="453116"/>
                </a:lnTo>
                <a:lnTo>
                  <a:pt x="1584960" y="420370"/>
                </a:lnTo>
                <a:lnTo>
                  <a:pt x="1584960" y="84074"/>
                </a:lnTo>
                <a:lnTo>
                  <a:pt x="1578359" y="51327"/>
                </a:lnTo>
                <a:lnTo>
                  <a:pt x="1560353" y="24606"/>
                </a:lnTo>
                <a:lnTo>
                  <a:pt x="1533632" y="6600"/>
                </a:lnTo>
                <a:lnTo>
                  <a:pt x="1500886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858418" y="2582418"/>
            <a:ext cx="8026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Systematic</a:t>
            </a:r>
            <a:endParaRPr sz="14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312420" y="3713988"/>
            <a:ext cx="1943100" cy="8625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752855" y="3808476"/>
            <a:ext cx="1101852" cy="729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336804" y="3738371"/>
            <a:ext cx="1839468" cy="7589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466344" y="3867911"/>
            <a:ext cx="1584960" cy="504825"/>
          </a:xfrm>
          <a:custGeom>
            <a:avLst/>
            <a:gdLst/>
            <a:ahLst/>
            <a:cxnLst/>
            <a:rect l="l" t="t" r="r" b="b"/>
            <a:pathLst>
              <a:path w="1584960" h="504825">
                <a:moveTo>
                  <a:pt x="1500886" y="0"/>
                </a:moveTo>
                <a:lnTo>
                  <a:pt x="84074" y="0"/>
                </a:lnTo>
                <a:lnTo>
                  <a:pt x="51349" y="6607"/>
                </a:lnTo>
                <a:lnTo>
                  <a:pt x="24625" y="24625"/>
                </a:lnTo>
                <a:lnTo>
                  <a:pt x="6607" y="51349"/>
                </a:lnTo>
                <a:lnTo>
                  <a:pt x="0" y="84074"/>
                </a:lnTo>
                <a:lnTo>
                  <a:pt x="0" y="420369"/>
                </a:lnTo>
                <a:lnTo>
                  <a:pt x="6607" y="453094"/>
                </a:lnTo>
                <a:lnTo>
                  <a:pt x="24625" y="479818"/>
                </a:lnTo>
                <a:lnTo>
                  <a:pt x="51349" y="497836"/>
                </a:lnTo>
                <a:lnTo>
                  <a:pt x="84074" y="504444"/>
                </a:lnTo>
                <a:lnTo>
                  <a:pt x="1500886" y="504444"/>
                </a:lnTo>
                <a:lnTo>
                  <a:pt x="1533632" y="497836"/>
                </a:lnTo>
                <a:lnTo>
                  <a:pt x="1560353" y="479818"/>
                </a:lnTo>
                <a:lnTo>
                  <a:pt x="1578359" y="453094"/>
                </a:lnTo>
                <a:lnTo>
                  <a:pt x="1584960" y="420369"/>
                </a:lnTo>
                <a:lnTo>
                  <a:pt x="1584960" y="84074"/>
                </a:lnTo>
                <a:lnTo>
                  <a:pt x="1578359" y="51349"/>
                </a:lnTo>
                <a:lnTo>
                  <a:pt x="1560353" y="24625"/>
                </a:lnTo>
                <a:lnTo>
                  <a:pt x="1533632" y="6607"/>
                </a:lnTo>
                <a:lnTo>
                  <a:pt x="150088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881278" y="3867708"/>
            <a:ext cx="756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b="1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b="1" spc="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ied  Sa</a:t>
            </a:r>
            <a:r>
              <a:rPr sz="1500" b="1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pling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1220724" y="1780032"/>
            <a:ext cx="76200" cy="788670"/>
          </a:xfrm>
          <a:custGeom>
            <a:avLst/>
            <a:gdLst/>
            <a:ahLst/>
            <a:cxnLst/>
            <a:rect l="l" t="t" r="r" b="b"/>
            <a:pathLst>
              <a:path w="76200" h="788669">
                <a:moveTo>
                  <a:pt x="31750" y="711961"/>
                </a:moveTo>
                <a:lnTo>
                  <a:pt x="0" y="711961"/>
                </a:lnTo>
                <a:lnTo>
                  <a:pt x="38100" y="788161"/>
                </a:lnTo>
                <a:lnTo>
                  <a:pt x="69850" y="724661"/>
                </a:lnTo>
                <a:lnTo>
                  <a:pt x="31750" y="724661"/>
                </a:lnTo>
                <a:lnTo>
                  <a:pt x="31750" y="711961"/>
                </a:lnTo>
                <a:close/>
              </a:path>
              <a:path w="76200" h="788669">
                <a:moveTo>
                  <a:pt x="44450" y="0"/>
                </a:moveTo>
                <a:lnTo>
                  <a:pt x="31750" y="0"/>
                </a:lnTo>
                <a:lnTo>
                  <a:pt x="31750" y="724661"/>
                </a:lnTo>
                <a:lnTo>
                  <a:pt x="44450" y="724661"/>
                </a:lnTo>
                <a:lnTo>
                  <a:pt x="44450" y="0"/>
                </a:lnTo>
                <a:close/>
              </a:path>
              <a:path w="76200" h="788669">
                <a:moveTo>
                  <a:pt x="76200" y="711961"/>
                </a:moveTo>
                <a:lnTo>
                  <a:pt x="44450" y="711961"/>
                </a:lnTo>
                <a:lnTo>
                  <a:pt x="44450" y="724661"/>
                </a:lnTo>
                <a:lnTo>
                  <a:pt x="69850" y="724661"/>
                </a:lnTo>
                <a:lnTo>
                  <a:pt x="76200" y="71196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220724" y="3072383"/>
            <a:ext cx="76200" cy="796290"/>
          </a:xfrm>
          <a:custGeom>
            <a:avLst/>
            <a:gdLst/>
            <a:ahLst/>
            <a:cxnLst/>
            <a:rect l="l" t="t" r="r" b="b"/>
            <a:pathLst>
              <a:path w="76200" h="796289">
                <a:moveTo>
                  <a:pt x="31750" y="719836"/>
                </a:moveTo>
                <a:lnTo>
                  <a:pt x="0" y="719836"/>
                </a:lnTo>
                <a:lnTo>
                  <a:pt x="38100" y="796036"/>
                </a:lnTo>
                <a:lnTo>
                  <a:pt x="69850" y="732536"/>
                </a:lnTo>
                <a:lnTo>
                  <a:pt x="31750" y="732536"/>
                </a:lnTo>
                <a:lnTo>
                  <a:pt x="31750" y="719836"/>
                </a:lnTo>
                <a:close/>
              </a:path>
              <a:path w="76200" h="796289">
                <a:moveTo>
                  <a:pt x="44450" y="0"/>
                </a:moveTo>
                <a:lnTo>
                  <a:pt x="31750" y="0"/>
                </a:lnTo>
                <a:lnTo>
                  <a:pt x="31750" y="732536"/>
                </a:lnTo>
                <a:lnTo>
                  <a:pt x="44450" y="732536"/>
                </a:lnTo>
                <a:lnTo>
                  <a:pt x="44450" y="0"/>
                </a:lnTo>
                <a:close/>
              </a:path>
              <a:path w="76200" h="796289">
                <a:moveTo>
                  <a:pt x="76200" y="719836"/>
                </a:moveTo>
                <a:lnTo>
                  <a:pt x="44450" y="719836"/>
                </a:lnTo>
                <a:lnTo>
                  <a:pt x="44450" y="732536"/>
                </a:lnTo>
                <a:lnTo>
                  <a:pt x="69850" y="732536"/>
                </a:lnTo>
                <a:lnTo>
                  <a:pt x="76200" y="71983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2305811" y="3459479"/>
            <a:ext cx="6464808" cy="6446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2307335" y="3461003"/>
            <a:ext cx="5932932" cy="688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 txBox="1"/>
          <p:nvPr/>
        </p:nvSpPr>
        <p:spPr>
          <a:xfrm>
            <a:off x="2341626" y="3495294"/>
            <a:ext cx="6343015" cy="523240"/>
          </a:xfrm>
          <a:prstGeom prst="rect">
            <a:avLst/>
          </a:prstGeom>
          <a:ln w="19811">
            <a:solidFill>
              <a:srgbClr val="095A82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377825" marR="659130" indent="-286385">
              <a:lnSpc>
                <a:spcPct val="100000"/>
              </a:lnSpc>
              <a:spcBef>
                <a:spcPts val="270"/>
              </a:spcBef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Stratified Sampling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commonly uses probability method that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superior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random sampling because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reduces sampling</a:t>
            </a:r>
            <a:r>
              <a:rPr sz="14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error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8108060" y="1788033"/>
            <a:ext cx="6305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 marR="5080" indent="-3683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Ra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nd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om  Sample  chosen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4657471" y="1178432"/>
            <a:ext cx="904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Male</a:t>
            </a: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subset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3246046" y="1596788"/>
            <a:ext cx="46355" cy="53975"/>
          </a:xfrm>
          <a:custGeom>
            <a:avLst/>
            <a:gdLst/>
            <a:ahLst/>
            <a:cxnLst/>
            <a:rect l="l" t="t" r="r" b="b"/>
            <a:pathLst>
              <a:path w="46354" h="53975">
                <a:moveTo>
                  <a:pt x="22959" y="0"/>
                </a:moveTo>
                <a:lnTo>
                  <a:pt x="14022" y="2118"/>
                </a:lnTo>
                <a:lnTo>
                  <a:pt x="6724" y="7896"/>
                </a:lnTo>
                <a:lnTo>
                  <a:pt x="1804" y="16465"/>
                </a:lnTo>
                <a:lnTo>
                  <a:pt x="0" y="26960"/>
                </a:lnTo>
                <a:lnTo>
                  <a:pt x="1804" y="37455"/>
                </a:lnTo>
                <a:lnTo>
                  <a:pt x="6724" y="46024"/>
                </a:lnTo>
                <a:lnTo>
                  <a:pt x="14022" y="51802"/>
                </a:lnTo>
                <a:lnTo>
                  <a:pt x="22959" y="53920"/>
                </a:lnTo>
                <a:lnTo>
                  <a:pt x="31896" y="51802"/>
                </a:lnTo>
                <a:lnTo>
                  <a:pt x="39194" y="46024"/>
                </a:lnTo>
                <a:lnTo>
                  <a:pt x="44114" y="37455"/>
                </a:lnTo>
                <a:lnTo>
                  <a:pt x="45918" y="26960"/>
                </a:lnTo>
                <a:lnTo>
                  <a:pt x="44114" y="16465"/>
                </a:lnTo>
                <a:lnTo>
                  <a:pt x="39194" y="7896"/>
                </a:lnTo>
                <a:lnTo>
                  <a:pt x="31896" y="2118"/>
                </a:lnTo>
                <a:lnTo>
                  <a:pt x="22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2970533" y="1596787"/>
            <a:ext cx="46355" cy="53975"/>
          </a:xfrm>
          <a:custGeom>
            <a:avLst/>
            <a:gdLst/>
            <a:ahLst/>
            <a:cxnLst/>
            <a:rect l="l" t="t" r="r" b="b"/>
            <a:pathLst>
              <a:path w="46355" h="53975">
                <a:moveTo>
                  <a:pt x="22959" y="0"/>
                </a:moveTo>
                <a:lnTo>
                  <a:pt x="14022" y="2118"/>
                </a:lnTo>
                <a:lnTo>
                  <a:pt x="6724" y="7896"/>
                </a:lnTo>
                <a:lnTo>
                  <a:pt x="1804" y="16465"/>
                </a:lnTo>
                <a:lnTo>
                  <a:pt x="0" y="26960"/>
                </a:lnTo>
                <a:lnTo>
                  <a:pt x="1804" y="37455"/>
                </a:lnTo>
                <a:lnTo>
                  <a:pt x="6724" y="46024"/>
                </a:lnTo>
                <a:lnTo>
                  <a:pt x="14022" y="51802"/>
                </a:lnTo>
                <a:lnTo>
                  <a:pt x="22959" y="53920"/>
                </a:lnTo>
                <a:lnTo>
                  <a:pt x="31896" y="51802"/>
                </a:lnTo>
                <a:lnTo>
                  <a:pt x="39194" y="46024"/>
                </a:lnTo>
                <a:lnTo>
                  <a:pt x="44114" y="37455"/>
                </a:lnTo>
                <a:lnTo>
                  <a:pt x="45918" y="26960"/>
                </a:lnTo>
                <a:lnTo>
                  <a:pt x="44114" y="16465"/>
                </a:lnTo>
                <a:lnTo>
                  <a:pt x="39194" y="7896"/>
                </a:lnTo>
                <a:lnTo>
                  <a:pt x="31896" y="2118"/>
                </a:lnTo>
                <a:lnTo>
                  <a:pt x="22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3154208" y="1596787"/>
            <a:ext cx="46355" cy="53975"/>
          </a:xfrm>
          <a:custGeom>
            <a:avLst/>
            <a:gdLst/>
            <a:ahLst/>
            <a:cxnLst/>
            <a:rect l="l" t="t" r="r" b="b"/>
            <a:pathLst>
              <a:path w="46355" h="53975">
                <a:moveTo>
                  <a:pt x="22959" y="0"/>
                </a:moveTo>
                <a:lnTo>
                  <a:pt x="14022" y="2118"/>
                </a:lnTo>
                <a:lnTo>
                  <a:pt x="6724" y="7896"/>
                </a:lnTo>
                <a:lnTo>
                  <a:pt x="1804" y="16465"/>
                </a:lnTo>
                <a:lnTo>
                  <a:pt x="0" y="26960"/>
                </a:lnTo>
                <a:lnTo>
                  <a:pt x="1804" y="37455"/>
                </a:lnTo>
                <a:lnTo>
                  <a:pt x="6724" y="46024"/>
                </a:lnTo>
                <a:lnTo>
                  <a:pt x="14022" y="51802"/>
                </a:lnTo>
                <a:lnTo>
                  <a:pt x="22959" y="53920"/>
                </a:lnTo>
                <a:lnTo>
                  <a:pt x="31896" y="51802"/>
                </a:lnTo>
                <a:lnTo>
                  <a:pt x="39194" y="46024"/>
                </a:lnTo>
                <a:lnTo>
                  <a:pt x="44114" y="37455"/>
                </a:lnTo>
                <a:lnTo>
                  <a:pt x="45918" y="26960"/>
                </a:lnTo>
                <a:lnTo>
                  <a:pt x="44114" y="16465"/>
                </a:lnTo>
                <a:lnTo>
                  <a:pt x="39194" y="7896"/>
                </a:lnTo>
                <a:lnTo>
                  <a:pt x="31896" y="2118"/>
                </a:lnTo>
                <a:lnTo>
                  <a:pt x="22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3062371" y="1596787"/>
            <a:ext cx="46355" cy="53975"/>
          </a:xfrm>
          <a:custGeom>
            <a:avLst/>
            <a:gdLst/>
            <a:ahLst/>
            <a:cxnLst/>
            <a:rect l="l" t="t" r="r" b="b"/>
            <a:pathLst>
              <a:path w="46355" h="53975">
                <a:moveTo>
                  <a:pt x="22959" y="0"/>
                </a:moveTo>
                <a:lnTo>
                  <a:pt x="14022" y="2118"/>
                </a:lnTo>
                <a:lnTo>
                  <a:pt x="6724" y="7896"/>
                </a:lnTo>
                <a:lnTo>
                  <a:pt x="1804" y="16465"/>
                </a:lnTo>
                <a:lnTo>
                  <a:pt x="0" y="26960"/>
                </a:lnTo>
                <a:lnTo>
                  <a:pt x="1804" y="37455"/>
                </a:lnTo>
                <a:lnTo>
                  <a:pt x="6724" y="46024"/>
                </a:lnTo>
                <a:lnTo>
                  <a:pt x="14022" y="51802"/>
                </a:lnTo>
                <a:lnTo>
                  <a:pt x="22959" y="53920"/>
                </a:lnTo>
                <a:lnTo>
                  <a:pt x="31896" y="51802"/>
                </a:lnTo>
                <a:lnTo>
                  <a:pt x="39194" y="46024"/>
                </a:lnTo>
                <a:lnTo>
                  <a:pt x="44114" y="37455"/>
                </a:lnTo>
                <a:lnTo>
                  <a:pt x="45918" y="26960"/>
                </a:lnTo>
                <a:lnTo>
                  <a:pt x="44114" y="16465"/>
                </a:lnTo>
                <a:lnTo>
                  <a:pt x="39194" y="7896"/>
                </a:lnTo>
                <a:lnTo>
                  <a:pt x="31896" y="2118"/>
                </a:lnTo>
                <a:lnTo>
                  <a:pt x="22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2937472" y="1656100"/>
            <a:ext cx="387350" cy="243204"/>
          </a:xfrm>
          <a:custGeom>
            <a:avLst/>
            <a:gdLst/>
            <a:ahLst/>
            <a:cxnLst/>
            <a:rect l="l" t="t" r="r" b="b"/>
            <a:pathLst>
              <a:path w="387350" h="243205">
                <a:moveTo>
                  <a:pt x="51428" y="150978"/>
                </a:moveTo>
                <a:lnTo>
                  <a:pt x="33061" y="150978"/>
                </a:lnTo>
                <a:lnTo>
                  <a:pt x="33061" y="242644"/>
                </a:lnTo>
                <a:lnTo>
                  <a:pt x="51429" y="242644"/>
                </a:lnTo>
                <a:lnTo>
                  <a:pt x="51428" y="150978"/>
                </a:lnTo>
                <a:close/>
              </a:path>
              <a:path w="387350" h="243205">
                <a:moveTo>
                  <a:pt x="78980" y="150978"/>
                </a:moveTo>
                <a:lnTo>
                  <a:pt x="60612" y="150978"/>
                </a:lnTo>
                <a:lnTo>
                  <a:pt x="60612" y="242644"/>
                </a:lnTo>
                <a:lnTo>
                  <a:pt x="78980" y="242644"/>
                </a:lnTo>
                <a:lnTo>
                  <a:pt x="78980" y="150978"/>
                </a:lnTo>
                <a:close/>
              </a:path>
              <a:path w="387350" h="243205">
                <a:moveTo>
                  <a:pt x="170817" y="32352"/>
                </a:moveTo>
                <a:lnTo>
                  <a:pt x="124898" y="32352"/>
                </a:lnTo>
                <a:lnTo>
                  <a:pt x="124898" y="242644"/>
                </a:lnTo>
                <a:lnTo>
                  <a:pt x="143266" y="242644"/>
                </a:lnTo>
                <a:lnTo>
                  <a:pt x="143266" y="118626"/>
                </a:lnTo>
                <a:lnTo>
                  <a:pt x="170817" y="118626"/>
                </a:lnTo>
                <a:lnTo>
                  <a:pt x="170817" y="32352"/>
                </a:lnTo>
                <a:close/>
              </a:path>
              <a:path w="387350" h="243205">
                <a:moveTo>
                  <a:pt x="170817" y="118626"/>
                </a:moveTo>
                <a:lnTo>
                  <a:pt x="152450" y="118626"/>
                </a:lnTo>
                <a:lnTo>
                  <a:pt x="152450" y="242644"/>
                </a:lnTo>
                <a:lnTo>
                  <a:pt x="170817" y="242644"/>
                </a:lnTo>
                <a:lnTo>
                  <a:pt x="170817" y="118626"/>
                </a:lnTo>
                <a:close/>
              </a:path>
              <a:path w="387350" h="243205">
                <a:moveTo>
                  <a:pt x="235103" y="150978"/>
                </a:moveTo>
                <a:lnTo>
                  <a:pt x="216736" y="150978"/>
                </a:lnTo>
                <a:lnTo>
                  <a:pt x="216736" y="242644"/>
                </a:lnTo>
                <a:lnTo>
                  <a:pt x="235103" y="242644"/>
                </a:lnTo>
                <a:lnTo>
                  <a:pt x="235103" y="150978"/>
                </a:lnTo>
                <a:close/>
              </a:path>
              <a:path w="387350" h="243205">
                <a:moveTo>
                  <a:pt x="262655" y="150978"/>
                </a:moveTo>
                <a:lnTo>
                  <a:pt x="244287" y="150978"/>
                </a:lnTo>
                <a:lnTo>
                  <a:pt x="244287" y="242644"/>
                </a:lnTo>
                <a:lnTo>
                  <a:pt x="262655" y="242644"/>
                </a:lnTo>
                <a:lnTo>
                  <a:pt x="262655" y="150978"/>
                </a:lnTo>
                <a:close/>
              </a:path>
              <a:path w="387350" h="243205">
                <a:moveTo>
                  <a:pt x="354492" y="32352"/>
                </a:moveTo>
                <a:lnTo>
                  <a:pt x="308573" y="32352"/>
                </a:lnTo>
                <a:lnTo>
                  <a:pt x="308573" y="242644"/>
                </a:lnTo>
                <a:lnTo>
                  <a:pt x="326941" y="242644"/>
                </a:lnTo>
                <a:lnTo>
                  <a:pt x="326941" y="118626"/>
                </a:lnTo>
                <a:lnTo>
                  <a:pt x="354492" y="118626"/>
                </a:lnTo>
                <a:lnTo>
                  <a:pt x="354492" y="32352"/>
                </a:lnTo>
                <a:close/>
              </a:path>
              <a:path w="387350" h="243205">
                <a:moveTo>
                  <a:pt x="354492" y="118626"/>
                </a:moveTo>
                <a:lnTo>
                  <a:pt x="336124" y="118626"/>
                </a:lnTo>
                <a:lnTo>
                  <a:pt x="336125" y="242644"/>
                </a:lnTo>
                <a:lnTo>
                  <a:pt x="354492" y="242644"/>
                </a:lnTo>
                <a:lnTo>
                  <a:pt x="354492" y="118626"/>
                </a:lnTo>
                <a:close/>
              </a:path>
              <a:path w="387350" h="243205">
                <a:moveTo>
                  <a:pt x="78980" y="32352"/>
                </a:moveTo>
                <a:lnTo>
                  <a:pt x="33061" y="32352"/>
                </a:lnTo>
                <a:lnTo>
                  <a:pt x="32968" y="71175"/>
                </a:lnTo>
                <a:lnTo>
                  <a:pt x="19285" y="150978"/>
                </a:lnTo>
                <a:lnTo>
                  <a:pt x="92755" y="150978"/>
                </a:lnTo>
                <a:lnTo>
                  <a:pt x="79072" y="71175"/>
                </a:lnTo>
                <a:lnTo>
                  <a:pt x="78980" y="32352"/>
                </a:lnTo>
                <a:close/>
              </a:path>
              <a:path w="387350" h="243205">
                <a:moveTo>
                  <a:pt x="262654" y="32352"/>
                </a:moveTo>
                <a:lnTo>
                  <a:pt x="216736" y="32352"/>
                </a:lnTo>
                <a:lnTo>
                  <a:pt x="216736" y="71175"/>
                </a:lnTo>
                <a:lnTo>
                  <a:pt x="202960" y="150978"/>
                </a:lnTo>
                <a:lnTo>
                  <a:pt x="276430" y="150978"/>
                </a:lnTo>
                <a:lnTo>
                  <a:pt x="262746" y="70636"/>
                </a:lnTo>
                <a:lnTo>
                  <a:pt x="262654" y="32352"/>
                </a:lnTo>
                <a:close/>
              </a:path>
              <a:path w="387350" h="243205">
                <a:moveTo>
                  <a:pt x="98131" y="32352"/>
                </a:moveTo>
                <a:lnTo>
                  <a:pt x="78980" y="32352"/>
                </a:lnTo>
                <a:lnTo>
                  <a:pt x="93674" y="109459"/>
                </a:lnTo>
                <a:lnTo>
                  <a:pt x="97347" y="113233"/>
                </a:lnTo>
                <a:lnTo>
                  <a:pt x="105613" y="113233"/>
                </a:lnTo>
                <a:lnTo>
                  <a:pt x="109286" y="109998"/>
                </a:lnTo>
                <a:lnTo>
                  <a:pt x="110204" y="104606"/>
                </a:lnTo>
                <a:lnTo>
                  <a:pt x="120841" y="52303"/>
                </a:lnTo>
                <a:lnTo>
                  <a:pt x="101939" y="52303"/>
                </a:lnTo>
                <a:lnTo>
                  <a:pt x="98131" y="32352"/>
                </a:lnTo>
                <a:close/>
              </a:path>
              <a:path w="387350" h="243205">
                <a:moveTo>
                  <a:pt x="189932" y="32352"/>
                </a:moveTo>
                <a:lnTo>
                  <a:pt x="170817" y="32352"/>
                </a:lnTo>
                <a:lnTo>
                  <a:pt x="185511" y="109459"/>
                </a:lnTo>
                <a:lnTo>
                  <a:pt x="189185" y="113234"/>
                </a:lnTo>
                <a:lnTo>
                  <a:pt x="197909" y="113234"/>
                </a:lnTo>
                <a:lnTo>
                  <a:pt x="201583" y="109998"/>
                </a:lnTo>
                <a:lnTo>
                  <a:pt x="202501" y="104606"/>
                </a:lnTo>
                <a:lnTo>
                  <a:pt x="212699" y="52842"/>
                </a:lnTo>
                <a:lnTo>
                  <a:pt x="193776" y="52842"/>
                </a:lnTo>
                <a:lnTo>
                  <a:pt x="189932" y="32352"/>
                </a:lnTo>
                <a:close/>
              </a:path>
              <a:path w="387350" h="243205">
                <a:moveTo>
                  <a:pt x="281769" y="32352"/>
                </a:moveTo>
                <a:lnTo>
                  <a:pt x="262654" y="32352"/>
                </a:lnTo>
                <a:lnTo>
                  <a:pt x="277348" y="109459"/>
                </a:lnTo>
                <a:lnTo>
                  <a:pt x="281022" y="113234"/>
                </a:lnTo>
                <a:lnTo>
                  <a:pt x="289747" y="113234"/>
                </a:lnTo>
                <a:lnTo>
                  <a:pt x="293420" y="109998"/>
                </a:lnTo>
                <a:lnTo>
                  <a:pt x="294798" y="104606"/>
                </a:lnTo>
                <a:lnTo>
                  <a:pt x="304667" y="52842"/>
                </a:lnTo>
                <a:lnTo>
                  <a:pt x="285614" y="52842"/>
                </a:lnTo>
                <a:lnTo>
                  <a:pt x="281769" y="32352"/>
                </a:lnTo>
                <a:close/>
              </a:path>
              <a:path w="387350" h="243205">
                <a:moveTo>
                  <a:pt x="373595" y="32352"/>
                </a:moveTo>
                <a:lnTo>
                  <a:pt x="354492" y="32352"/>
                </a:lnTo>
                <a:lnTo>
                  <a:pt x="369186" y="109459"/>
                </a:lnTo>
                <a:lnTo>
                  <a:pt x="372859" y="113234"/>
                </a:lnTo>
                <a:lnTo>
                  <a:pt x="379747" y="113234"/>
                </a:lnTo>
                <a:lnTo>
                  <a:pt x="380666" y="112694"/>
                </a:lnTo>
                <a:lnTo>
                  <a:pt x="384798" y="110538"/>
                </a:lnTo>
                <a:lnTo>
                  <a:pt x="387094" y="105146"/>
                </a:lnTo>
                <a:lnTo>
                  <a:pt x="386075" y="99214"/>
                </a:lnTo>
                <a:lnTo>
                  <a:pt x="373595" y="32352"/>
                </a:lnTo>
                <a:close/>
              </a:path>
              <a:path w="387350" h="243205">
                <a:moveTo>
                  <a:pt x="62449" y="0"/>
                </a:moveTo>
                <a:lnTo>
                  <a:pt x="49592" y="0"/>
                </a:lnTo>
                <a:lnTo>
                  <a:pt x="43163" y="1078"/>
                </a:lnTo>
                <a:lnTo>
                  <a:pt x="37653" y="3774"/>
                </a:lnTo>
                <a:lnTo>
                  <a:pt x="30765" y="6470"/>
                </a:lnTo>
                <a:lnTo>
                  <a:pt x="1377" y="99214"/>
                </a:lnTo>
                <a:lnTo>
                  <a:pt x="0" y="105145"/>
                </a:lnTo>
                <a:lnTo>
                  <a:pt x="3214" y="111616"/>
                </a:lnTo>
                <a:lnTo>
                  <a:pt x="8724" y="112694"/>
                </a:lnTo>
                <a:lnTo>
                  <a:pt x="14234" y="112694"/>
                </a:lnTo>
                <a:lnTo>
                  <a:pt x="17908" y="109459"/>
                </a:lnTo>
                <a:lnTo>
                  <a:pt x="19285" y="104067"/>
                </a:lnTo>
                <a:lnTo>
                  <a:pt x="33061" y="32352"/>
                </a:lnTo>
                <a:lnTo>
                  <a:pt x="98131" y="32352"/>
                </a:lnTo>
                <a:lnTo>
                  <a:pt x="74388" y="3774"/>
                </a:lnTo>
                <a:lnTo>
                  <a:pt x="68418" y="1617"/>
                </a:lnTo>
                <a:lnTo>
                  <a:pt x="62449" y="0"/>
                </a:lnTo>
                <a:close/>
              </a:path>
              <a:path w="387350" h="243205">
                <a:moveTo>
                  <a:pt x="246124" y="0"/>
                </a:moveTo>
                <a:lnTo>
                  <a:pt x="233266" y="0"/>
                </a:lnTo>
                <a:lnTo>
                  <a:pt x="226838" y="1078"/>
                </a:lnTo>
                <a:lnTo>
                  <a:pt x="221328" y="3774"/>
                </a:lnTo>
                <a:lnTo>
                  <a:pt x="214440" y="6470"/>
                </a:lnTo>
                <a:lnTo>
                  <a:pt x="193776" y="52303"/>
                </a:lnTo>
                <a:lnTo>
                  <a:pt x="193776" y="52842"/>
                </a:lnTo>
                <a:lnTo>
                  <a:pt x="212699" y="52842"/>
                </a:lnTo>
                <a:lnTo>
                  <a:pt x="216736" y="32352"/>
                </a:lnTo>
                <a:lnTo>
                  <a:pt x="281769" y="32352"/>
                </a:lnTo>
                <a:lnTo>
                  <a:pt x="258063" y="3774"/>
                </a:lnTo>
                <a:lnTo>
                  <a:pt x="252093" y="1617"/>
                </a:lnTo>
                <a:lnTo>
                  <a:pt x="246124" y="0"/>
                </a:lnTo>
                <a:close/>
              </a:path>
              <a:path w="387350" h="243205">
                <a:moveTo>
                  <a:pt x="337961" y="0"/>
                </a:moveTo>
                <a:lnTo>
                  <a:pt x="325104" y="0"/>
                </a:lnTo>
                <a:lnTo>
                  <a:pt x="318675" y="1078"/>
                </a:lnTo>
                <a:lnTo>
                  <a:pt x="313165" y="3774"/>
                </a:lnTo>
                <a:lnTo>
                  <a:pt x="306277" y="6470"/>
                </a:lnTo>
                <a:lnTo>
                  <a:pt x="285614" y="52842"/>
                </a:lnTo>
                <a:lnTo>
                  <a:pt x="304667" y="52842"/>
                </a:lnTo>
                <a:lnTo>
                  <a:pt x="308573" y="32352"/>
                </a:lnTo>
                <a:lnTo>
                  <a:pt x="373595" y="32352"/>
                </a:lnTo>
                <a:lnTo>
                  <a:pt x="349900" y="3774"/>
                </a:lnTo>
                <a:lnTo>
                  <a:pt x="343931" y="1617"/>
                </a:lnTo>
                <a:lnTo>
                  <a:pt x="337961" y="0"/>
                </a:lnTo>
                <a:close/>
              </a:path>
              <a:path w="387350" h="243205">
                <a:moveTo>
                  <a:pt x="154286" y="0"/>
                </a:moveTo>
                <a:lnTo>
                  <a:pt x="141429" y="0"/>
                </a:lnTo>
                <a:lnTo>
                  <a:pt x="135000" y="1078"/>
                </a:lnTo>
                <a:lnTo>
                  <a:pt x="129490" y="3774"/>
                </a:lnTo>
                <a:lnTo>
                  <a:pt x="122602" y="6470"/>
                </a:lnTo>
                <a:lnTo>
                  <a:pt x="101939" y="52303"/>
                </a:lnTo>
                <a:lnTo>
                  <a:pt x="120841" y="52303"/>
                </a:lnTo>
                <a:lnTo>
                  <a:pt x="124898" y="32352"/>
                </a:lnTo>
                <a:lnTo>
                  <a:pt x="189932" y="32352"/>
                </a:lnTo>
                <a:lnTo>
                  <a:pt x="166225" y="3774"/>
                </a:lnTo>
                <a:lnTo>
                  <a:pt x="160256" y="1617"/>
                </a:lnTo>
                <a:lnTo>
                  <a:pt x="154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4536947" y="2026920"/>
            <a:ext cx="440436" cy="5181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4536947" y="1373124"/>
            <a:ext cx="440436" cy="5181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2910839" y="1944623"/>
            <a:ext cx="440436" cy="518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2522220" y="1933955"/>
            <a:ext cx="441959" cy="518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2523744" y="1481327"/>
            <a:ext cx="440436" cy="5181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2320289" y="1521713"/>
            <a:ext cx="1219200" cy="931544"/>
          </a:xfrm>
          <a:custGeom>
            <a:avLst/>
            <a:gdLst/>
            <a:ahLst/>
            <a:cxnLst/>
            <a:rect l="l" t="t" r="r" b="b"/>
            <a:pathLst>
              <a:path w="1219200" h="931544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064006" y="0"/>
                </a:lnTo>
                <a:lnTo>
                  <a:pt x="1113064" y="7910"/>
                </a:lnTo>
                <a:lnTo>
                  <a:pt x="1155667" y="29939"/>
                </a:lnTo>
                <a:lnTo>
                  <a:pt x="1189260" y="63532"/>
                </a:lnTo>
                <a:lnTo>
                  <a:pt x="1211289" y="106135"/>
                </a:lnTo>
                <a:lnTo>
                  <a:pt x="1219200" y="155194"/>
                </a:lnTo>
                <a:lnTo>
                  <a:pt x="1219200" y="775969"/>
                </a:lnTo>
                <a:lnTo>
                  <a:pt x="1211289" y="825028"/>
                </a:lnTo>
                <a:lnTo>
                  <a:pt x="1189260" y="867631"/>
                </a:lnTo>
                <a:lnTo>
                  <a:pt x="1155667" y="901224"/>
                </a:lnTo>
                <a:lnTo>
                  <a:pt x="1113064" y="923253"/>
                </a:lnTo>
                <a:lnTo>
                  <a:pt x="1064006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69"/>
                </a:lnTo>
                <a:lnTo>
                  <a:pt x="0" y="155194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/>
          <p:nvPr/>
        </p:nvSpPr>
        <p:spPr>
          <a:xfrm>
            <a:off x="3534664" y="1621155"/>
            <a:ext cx="1002665" cy="380365"/>
          </a:xfrm>
          <a:custGeom>
            <a:avLst/>
            <a:gdLst/>
            <a:ahLst/>
            <a:cxnLst/>
            <a:rect l="l" t="t" r="r" b="b"/>
            <a:pathLst>
              <a:path w="1002664" h="380364">
                <a:moveTo>
                  <a:pt x="915696" y="27217"/>
                </a:moveTo>
                <a:lnTo>
                  <a:pt x="0" y="352679"/>
                </a:lnTo>
                <a:lnTo>
                  <a:pt x="9651" y="379984"/>
                </a:lnTo>
                <a:lnTo>
                  <a:pt x="925399" y="54504"/>
                </a:lnTo>
                <a:lnTo>
                  <a:pt x="915696" y="27217"/>
                </a:lnTo>
                <a:close/>
              </a:path>
              <a:path w="1002664" h="380364">
                <a:moveTo>
                  <a:pt x="992271" y="22352"/>
                </a:moveTo>
                <a:lnTo>
                  <a:pt x="929386" y="22352"/>
                </a:lnTo>
                <a:lnTo>
                  <a:pt x="939038" y="49657"/>
                </a:lnTo>
                <a:lnTo>
                  <a:pt x="925399" y="54504"/>
                </a:lnTo>
                <a:lnTo>
                  <a:pt x="935101" y="81787"/>
                </a:lnTo>
                <a:lnTo>
                  <a:pt x="992271" y="22352"/>
                </a:lnTo>
                <a:close/>
              </a:path>
              <a:path w="1002664" h="380364">
                <a:moveTo>
                  <a:pt x="929386" y="22352"/>
                </a:moveTo>
                <a:lnTo>
                  <a:pt x="915696" y="27217"/>
                </a:lnTo>
                <a:lnTo>
                  <a:pt x="925399" y="54504"/>
                </a:lnTo>
                <a:lnTo>
                  <a:pt x="939038" y="49657"/>
                </a:lnTo>
                <a:lnTo>
                  <a:pt x="929386" y="22352"/>
                </a:lnTo>
                <a:close/>
              </a:path>
              <a:path w="1002664" h="380364">
                <a:moveTo>
                  <a:pt x="906018" y="0"/>
                </a:moveTo>
                <a:lnTo>
                  <a:pt x="915696" y="27217"/>
                </a:lnTo>
                <a:lnTo>
                  <a:pt x="929386" y="22352"/>
                </a:lnTo>
                <a:lnTo>
                  <a:pt x="992271" y="22352"/>
                </a:lnTo>
                <a:lnTo>
                  <a:pt x="1002411" y="11811"/>
                </a:lnTo>
                <a:lnTo>
                  <a:pt x="90601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3535298" y="1974214"/>
            <a:ext cx="1002030" cy="329565"/>
          </a:xfrm>
          <a:custGeom>
            <a:avLst/>
            <a:gdLst/>
            <a:ahLst/>
            <a:cxnLst/>
            <a:rect l="l" t="t" r="r" b="b"/>
            <a:pathLst>
              <a:path w="1002029" h="329564">
                <a:moveTo>
                  <a:pt x="914448" y="301645"/>
                </a:moveTo>
                <a:lnTo>
                  <a:pt x="906145" y="329438"/>
                </a:lnTo>
                <a:lnTo>
                  <a:pt x="1001776" y="312674"/>
                </a:lnTo>
                <a:lnTo>
                  <a:pt x="994486" y="305816"/>
                </a:lnTo>
                <a:lnTo>
                  <a:pt x="928370" y="305816"/>
                </a:lnTo>
                <a:lnTo>
                  <a:pt x="914448" y="301645"/>
                </a:lnTo>
                <a:close/>
              </a:path>
              <a:path w="1002029" h="329564">
                <a:moveTo>
                  <a:pt x="922753" y="273848"/>
                </a:moveTo>
                <a:lnTo>
                  <a:pt x="914448" y="301645"/>
                </a:lnTo>
                <a:lnTo>
                  <a:pt x="928370" y="305816"/>
                </a:lnTo>
                <a:lnTo>
                  <a:pt x="936625" y="278003"/>
                </a:lnTo>
                <a:lnTo>
                  <a:pt x="922753" y="273848"/>
                </a:lnTo>
                <a:close/>
              </a:path>
              <a:path w="1002029" h="329564">
                <a:moveTo>
                  <a:pt x="931037" y="246126"/>
                </a:moveTo>
                <a:lnTo>
                  <a:pt x="922753" y="273848"/>
                </a:lnTo>
                <a:lnTo>
                  <a:pt x="936625" y="278003"/>
                </a:lnTo>
                <a:lnTo>
                  <a:pt x="928370" y="305816"/>
                </a:lnTo>
                <a:lnTo>
                  <a:pt x="994486" y="305816"/>
                </a:lnTo>
                <a:lnTo>
                  <a:pt x="931037" y="246126"/>
                </a:lnTo>
                <a:close/>
              </a:path>
              <a:path w="1002029" h="329564">
                <a:moveTo>
                  <a:pt x="8381" y="0"/>
                </a:moveTo>
                <a:lnTo>
                  <a:pt x="0" y="27686"/>
                </a:lnTo>
                <a:lnTo>
                  <a:pt x="914448" y="301645"/>
                </a:lnTo>
                <a:lnTo>
                  <a:pt x="922753" y="273848"/>
                </a:lnTo>
                <a:lnTo>
                  <a:pt x="8381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4888991" y="1373124"/>
            <a:ext cx="847344" cy="518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9"/>
          <p:cNvSpPr/>
          <p:nvPr/>
        </p:nvSpPr>
        <p:spPr>
          <a:xfrm>
            <a:off x="4908803" y="2026920"/>
            <a:ext cx="440436" cy="5181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/>
          <p:nvPr/>
        </p:nvSpPr>
        <p:spPr>
          <a:xfrm>
            <a:off x="5280659" y="2023872"/>
            <a:ext cx="440436" cy="5181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/>
          <p:nvPr/>
        </p:nvSpPr>
        <p:spPr>
          <a:xfrm>
            <a:off x="7144511" y="1286255"/>
            <a:ext cx="440435" cy="518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/>
          <p:nvPr/>
        </p:nvSpPr>
        <p:spPr>
          <a:xfrm>
            <a:off x="7144511" y="2107692"/>
            <a:ext cx="440435" cy="5196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/>
          <p:cNvSpPr txBox="1"/>
          <p:nvPr/>
        </p:nvSpPr>
        <p:spPr>
          <a:xfrm>
            <a:off x="2529585" y="2504694"/>
            <a:ext cx="8083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4"/>
          <p:cNvSpPr/>
          <p:nvPr/>
        </p:nvSpPr>
        <p:spPr>
          <a:xfrm>
            <a:off x="4537709" y="1157477"/>
            <a:ext cx="1199515" cy="777240"/>
          </a:xfrm>
          <a:custGeom>
            <a:avLst/>
            <a:gdLst/>
            <a:ahLst/>
            <a:cxnLst/>
            <a:rect l="l" t="t" r="r" b="b"/>
            <a:pathLst>
              <a:path w="1199514" h="777239">
                <a:moveTo>
                  <a:pt x="0" y="129539"/>
                </a:moveTo>
                <a:lnTo>
                  <a:pt x="10185" y="79134"/>
                </a:lnTo>
                <a:lnTo>
                  <a:pt x="37957" y="37957"/>
                </a:lnTo>
                <a:lnTo>
                  <a:pt x="79134" y="10185"/>
                </a:lnTo>
                <a:lnTo>
                  <a:pt x="129539" y="0"/>
                </a:lnTo>
                <a:lnTo>
                  <a:pt x="1069848" y="0"/>
                </a:lnTo>
                <a:lnTo>
                  <a:pt x="1120253" y="10185"/>
                </a:lnTo>
                <a:lnTo>
                  <a:pt x="1161430" y="37957"/>
                </a:lnTo>
                <a:lnTo>
                  <a:pt x="1189202" y="79134"/>
                </a:lnTo>
                <a:lnTo>
                  <a:pt x="1199388" y="129539"/>
                </a:lnTo>
                <a:lnTo>
                  <a:pt x="1199388" y="647700"/>
                </a:lnTo>
                <a:lnTo>
                  <a:pt x="1189202" y="698105"/>
                </a:lnTo>
                <a:lnTo>
                  <a:pt x="1161430" y="739282"/>
                </a:lnTo>
                <a:lnTo>
                  <a:pt x="1120253" y="767054"/>
                </a:lnTo>
                <a:lnTo>
                  <a:pt x="1069848" y="777240"/>
                </a:lnTo>
                <a:lnTo>
                  <a:pt x="129539" y="777240"/>
                </a:lnTo>
                <a:lnTo>
                  <a:pt x="79134" y="767054"/>
                </a:lnTo>
                <a:lnTo>
                  <a:pt x="37957" y="739282"/>
                </a:lnTo>
                <a:lnTo>
                  <a:pt x="10185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4531614" y="2000250"/>
            <a:ext cx="1199515" cy="777240"/>
          </a:xfrm>
          <a:custGeom>
            <a:avLst/>
            <a:gdLst/>
            <a:ahLst/>
            <a:cxnLst/>
            <a:rect l="l" t="t" r="r" b="b"/>
            <a:pathLst>
              <a:path w="1199514" h="777239">
                <a:moveTo>
                  <a:pt x="0" y="129539"/>
                </a:moveTo>
                <a:lnTo>
                  <a:pt x="10185" y="79134"/>
                </a:lnTo>
                <a:lnTo>
                  <a:pt x="37957" y="37957"/>
                </a:lnTo>
                <a:lnTo>
                  <a:pt x="79134" y="10185"/>
                </a:lnTo>
                <a:lnTo>
                  <a:pt x="129539" y="0"/>
                </a:lnTo>
                <a:lnTo>
                  <a:pt x="1069848" y="0"/>
                </a:lnTo>
                <a:lnTo>
                  <a:pt x="1120253" y="10185"/>
                </a:lnTo>
                <a:lnTo>
                  <a:pt x="1161430" y="37957"/>
                </a:lnTo>
                <a:lnTo>
                  <a:pt x="1189202" y="79134"/>
                </a:lnTo>
                <a:lnTo>
                  <a:pt x="1199388" y="129539"/>
                </a:lnTo>
                <a:lnTo>
                  <a:pt x="1199388" y="647700"/>
                </a:lnTo>
                <a:lnTo>
                  <a:pt x="1189202" y="698105"/>
                </a:lnTo>
                <a:lnTo>
                  <a:pt x="1161430" y="739282"/>
                </a:lnTo>
                <a:lnTo>
                  <a:pt x="1120253" y="767054"/>
                </a:lnTo>
                <a:lnTo>
                  <a:pt x="1069848" y="777239"/>
                </a:lnTo>
                <a:lnTo>
                  <a:pt x="129539" y="777239"/>
                </a:lnTo>
                <a:lnTo>
                  <a:pt x="79134" y="767054"/>
                </a:lnTo>
                <a:lnTo>
                  <a:pt x="37957" y="739282"/>
                </a:lnTo>
                <a:lnTo>
                  <a:pt x="10185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5737097" y="1502663"/>
            <a:ext cx="1408430" cy="86995"/>
          </a:xfrm>
          <a:custGeom>
            <a:avLst/>
            <a:gdLst/>
            <a:ahLst/>
            <a:cxnLst/>
            <a:rect l="l" t="t" r="r" b="b"/>
            <a:pathLst>
              <a:path w="1408429" h="86994">
                <a:moveTo>
                  <a:pt x="1321307" y="0"/>
                </a:moveTo>
                <a:lnTo>
                  <a:pt x="1321307" y="86868"/>
                </a:lnTo>
                <a:lnTo>
                  <a:pt x="1379220" y="57912"/>
                </a:lnTo>
                <a:lnTo>
                  <a:pt x="1335785" y="57912"/>
                </a:lnTo>
                <a:lnTo>
                  <a:pt x="1335785" y="28956"/>
                </a:lnTo>
                <a:lnTo>
                  <a:pt x="1379220" y="28956"/>
                </a:lnTo>
                <a:lnTo>
                  <a:pt x="1321307" y="0"/>
                </a:lnTo>
                <a:close/>
              </a:path>
              <a:path w="1408429" h="86994">
                <a:moveTo>
                  <a:pt x="132130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321307" y="57912"/>
                </a:lnTo>
                <a:lnTo>
                  <a:pt x="1321307" y="28956"/>
                </a:lnTo>
                <a:close/>
              </a:path>
              <a:path w="1408429" h="86994">
                <a:moveTo>
                  <a:pt x="1379220" y="28956"/>
                </a:moveTo>
                <a:lnTo>
                  <a:pt x="1335785" y="28956"/>
                </a:lnTo>
                <a:lnTo>
                  <a:pt x="1335785" y="57912"/>
                </a:lnTo>
                <a:lnTo>
                  <a:pt x="1379220" y="57912"/>
                </a:lnTo>
                <a:lnTo>
                  <a:pt x="1408176" y="43434"/>
                </a:lnTo>
                <a:lnTo>
                  <a:pt x="1379220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/>
          <p:nvPr/>
        </p:nvSpPr>
        <p:spPr>
          <a:xfrm>
            <a:off x="5730747" y="2326894"/>
            <a:ext cx="1414145" cy="86995"/>
          </a:xfrm>
          <a:custGeom>
            <a:avLst/>
            <a:gdLst/>
            <a:ahLst/>
            <a:cxnLst/>
            <a:rect l="l" t="t" r="r" b="b"/>
            <a:pathLst>
              <a:path w="1414145" h="86994">
                <a:moveTo>
                  <a:pt x="1386080" y="28701"/>
                </a:moveTo>
                <a:lnTo>
                  <a:pt x="1341374" y="28701"/>
                </a:lnTo>
                <a:lnTo>
                  <a:pt x="1341754" y="57657"/>
                </a:lnTo>
                <a:lnTo>
                  <a:pt x="1327360" y="57862"/>
                </a:lnTo>
                <a:lnTo>
                  <a:pt x="1327784" y="86868"/>
                </a:lnTo>
                <a:lnTo>
                  <a:pt x="1414018" y="42163"/>
                </a:lnTo>
                <a:lnTo>
                  <a:pt x="1386080" y="28701"/>
                </a:lnTo>
                <a:close/>
              </a:path>
              <a:path w="1414145" h="86994">
                <a:moveTo>
                  <a:pt x="1326937" y="28907"/>
                </a:moveTo>
                <a:lnTo>
                  <a:pt x="0" y="47751"/>
                </a:lnTo>
                <a:lnTo>
                  <a:pt x="507" y="76707"/>
                </a:lnTo>
                <a:lnTo>
                  <a:pt x="1327360" y="57862"/>
                </a:lnTo>
                <a:lnTo>
                  <a:pt x="1326937" y="28907"/>
                </a:lnTo>
                <a:close/>
              </a:path>
              <a:path w="1414145" h="86994">
                <a:moveTo>
                  <a:pt x="1341374" y="28701"/>
                </a:moveTo>
                <a:lnTo>
                  <a:pt x="1326937" y="28907"/>
                </a:lnTo>
                <a:lnTo>
                  <a:pt x="1327360" y="57862"/>
                </a:lnTo>
                <a:lnTo>
                  <a:pt x="1341754" y="57657"/>
                </a:lnTo>
                <a:lnTo>
                  <a:pt x="1341374" y="28701"/>
                </a:lnTo>
                <a:close/>
              </a:path>
              <a:path w="1414145" h="86994">
                <a:moveTo>
                  <a:pt x="1326515" y="0"/>
                </a:moveTo>
                <a:lnTo>
                  <a:pt x="1326937" y="28907"/>
                </a:lnTo>
                <a:lnTo>
                  <a:pt x="1341374" y="28701"/>
                </a:lnTo>
                <a:lnTo>
                  <a:pt x="1386080" y="28701"/>
                </a:lnTo>
                <a:lnTo>
                  <a:pt x="1326515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/>
          <p:cNvSpPr/>
          <p:nvPr/>
        </p:nvSpPr>
        <p:spPr>
          <a:xfrm>
            <a:off x="7613142" y="1389125"/>
            <a:ext cx="266700" cy="1242060"/>
          </a:xfrm>
          <a:custGeom>
            <a:avLst/>
            <a:gdLst/>
            <a:ahLst/>
            <a:cxnLst/>
            <a:rect l="l" t="t" r="r" b="b"/>
            <a:pathLst>
              <a:path w="266700" h="1242060">
                <a:moveTo>
                  <a:pt x="0" y="0"/>
                </a:moveTo>
                <a:lnTo>
                  <a:pt x="51911" y="1740"/>
                </a:lnTo>
                <a:lnTo>
                  <a:pt x="94297" y="6492"/>
                </a:lnTo>
                <a:lnTo>
                  <a:pt x="122872" y="13555"/>
                </a:lnTo>
                <a:lnTo>
                  <a:pt x="133350" y="22225"/>
                </a:lnTo>
                <a:lnTo>
                  <a:pt x="133350" y="598805"/>
                </a:lnTo>
                <a:lnTo>
                  <a:pt x="143827" y="607474"/>
                </a:lnTo>
                <a:lnTo>
                  <a:pt x="172402" y="614537"/>
                </a:lnTo>
                <a:lnTo>
                  <a:pt x="214788" y="619289"/>
                </a:lnTo>
                <a:lnTo>
                  <a:pt x="266700" y="621030"/>
                </a:lnTo>
                <a:lnTo>
                  <a:pt x="214788" y="622770"/>
                </a:lnTo>
                <a:lnTo>
                  <a:pt x="172402" y="627522"/>
                </a:lnTo>
                <a:lnTo>
                  <a:pt x="143827" y="634585"/>
                </a:lnTo>
                <a:lnTo>
                  <a:pt x="133350" y="643255"/>
                </a:lnTo>
                <a:lnTo>
                  <a:pt x="133350" y="1219835"/>
                </a:lnTo>
                <a:lnTo>
                  <a:pt x="122872" y="1228504"/>
                </a:lnTo>
                <a:lnTo>
                  <a:pt x="94297" y="1235567"/>
                </a:lnTo>
                <a:lnTo>
                  <a:pt x="51911" y="1240319"/>
                </a:lnTo>
                <a:lnTo>
                  <a:pt x="0" y="124206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9"/>
          <p:cNvSpPr txBox="1"/>
          <p:nvPr/>
        </p:nvSpPr>
        <p:spPr>
          <a:xfrm>
            <a:off x="4593716" y="2504694"/>
            <a:ext cx="1060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Female</a:t>
            </a:r>
            <a:r>
              <a:rPr sz="1400" spc="-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subset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806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Non-Probability</a:t>
            </a:r>
            <a:r>
              <a:rPr sz="2800" spc="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Sampling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3912108" y="3253740"/>
            <a:ext cx="2435352" cy="1158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3912108" y="3037332"/>
            <a:ext cx="980440" cy="434340"/>
          </a:xfrm>
          <a:custGeom>
            <a:avLst/>
            <a:gdLst/>
            <a:ahLst/>
            <a:cxnLst/>
            <a:rect l="l" t="t" r="r" b="b"/>
            <a:pathLst>
              <a:path w="980439" h="434339">
                <a:moveTo>
                  <a:pt x="489965" y="0"/>
                </a:moveTo>
                <a:lnTo>
                  <a:pt x="423472" y="1983"/>
                </a:lnTo>
                <a:lnTo>
                  <a:pt x="359701" y="7761"/>
                </a:lnTo>
                <a:lnTo>
                  <a:pt x="299233" y="17073"/>
                </a:lnTo>
                <a:lnTo>
                  <a:pt x="242654" y="29661"/>
                </a:lnTo>
                <a:lnTo>
                  <a:pt x="190546" y="45265"/>
                </a:lnTo>
                <a:lnTo>
                  <a:pt x="143494" y="63627"/>
                </a:lnTo>
                <a:lnTo>
                  <a:pt x="102079" y="84485"/>
                </a:lnTo>
                <a:lnTo>
                  <a:pt x="66886" y="107583"/>
                </a:lnTo>
                <a:lnTo>
                  <a:pt x="17499" y="159455"/>
                </a:lnTo>
                <a:lnTo>
                  <a:pt x="0" y="217169"/>
                </a:lnTo>
                <a:lnTo>
                  <a:pt x="4472" y="246627"/>
                </a:lnTo>
                <a:lnTo>
                  <a:pt x="38498" y="301680"/>
                </a:lnTo>
                <a:lnTo>
                  <a:pt x="102079" y="349854"/>
                </a:lnTo>
                <a:lnTo>
                  <a:pt x="143494" y="370712"/>
                </a:lnTo>
                <a:lnTo>
                  <a:pt x="190546" y="389074"/>
                </a:lnTo>
                <a:lnTo>
                  <a:pt x="242654" y="404678"/>
                </a:lnTo>
                <a:lnTo>
                  <a:pt x="299233" y="417266"/>
                </a:lnTo>
                <a:lnTo>
                  <a:pt x="359701" y="426578"/>
                </a:lnTo>
                <a:lnTo>
                  <a:pt x="423472" y="432356"/>
                </a:lnTo>
                <a:lnTo>
                  <a:pt x="489965" y="434340"/>
                </a:lnTo>
                <a:lnTo>
                  <a:pt x="556459" y="432356"/>
                </a:lnTo>
                <a:lnTo>
                  <a:pt x="620230" y="426578"/>
                </a:lnTo>
                <a:lnTo>
                  <a:pt x="680698" y="417266"/>
                </a:lnTo>
                <a:lnTo>
                  <a:pt x="737277" y="404678"/>
                </a:lnTo>
                <a:lnTo>
                  <a:pt x="789385" y="389074"/>
                </a:lnTo>
                <a:lnTo>
                  <a:pt x="836437" y="370712"/>
                </a:lnTo>
                <a:lnTo>
                  <a:pt x="877852" y="349854"/>
                </a:lnTo>
                <a:lnTo>
                  <a:pt x="913045" y="326756"/>
                </a:lnTo>
                <a:lnTo>
                  <a:pt x="962432" y="274884"/>
                </a:lnTo>
                <a:lnTo>
                  <a:pt x="979931" y="217169"/>
                </a:lnTo>
                <a:lnTo>
                  <a:pt x="975459" y="187712"/>
                </a:lnTo>
                <a:lnTo>
                  <a:pt x="941433" y="132659"/>
                </a:lnTo>
                <a:lnTo>
                  <a:pt x="877852" y="84485"/>
                </a:lnTo>
                <a:lnTo>
                  <a:pt x="836437" y="63627"/>
                </a:lnTo>
                <a:lnTo>
                  <a:pt x="789385" y="45265"/>
                </a:lnTo>
                <a:lnTo>
                  <a:pt x="737277" y="29661"/>
                </a:lnTo>
                <a:lnTo>
                  <a:pt x="680698" y="17073"/>
                </a:lnTo>
                <a:lnTo>
                  <a:pt x="620230" y="7761"/>
                </a:lnTo>
                <a:lnTo>
                  <a:pt x="556459" y="1983"/>
                </a:lnTo>
                <a:lnTo>
                  <a:pt x="48996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2778251" y="2464307"/>
            <a:ext cx="2014727" cy="932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011167" y="2301239"/>
            <a:ext cx="782320" cy="344805"/>
          </a:xfrm>
          <a:custGeom>
            <a:avLst/>
            <a:gdLst/>
            <a:ahLst/>
            <a:cxnLst/>
            <a:rect l="l" t="t" r="r" b="b"/>
            <a:pathLst>
              <a:path w="782320" h="344805">
                <a:moveTo>
                  <a:pt x="390906" y="0"/>
                </a:moveTo>
                <a:lnTo>
                  <a:pt x="327496" y="2253"/>
                </a:lnTo>
                <a:lnTo>
                  <a:pt x="267346" y="8778"/>
                </a:lnTo>
                <a:lnTo>
                  <a:pt x="211258" y="19219"/>
                </a:lnTo>
                <a:lnTo>
                  <a:pt x="160038" y="33223"/>
                </a:lnTo>
                <a:lnTo>
                  <a:pt x="114490" y="50434"/>
                </a:lnTo>
                <a:lnTo>
                  <a:pt x="75419" y="70500"/>
                </a:lnTo>
                <a:lnTo>
                  <a:pt x="43630" y="93064"/>
                </a:lnTo>
                <a:lnTo>
                  <a:pt x="5116" y="144275"/>
                </a:lnTo>
                <a:lnTo>
                  <a:pt x="0" y="172212"/>
                </a:lnTo>
                <a:lnTo>
                  <a:pt x="5116" y="200148"/>
                </a:lnTo>
                <a:lnTo>
                  <a:pt x="43630" y="251359"/>
                </a:lnTo>
                <a:lnTo>
                  <a:pt x="75419" y="273923"/>
                </a:lnTo>
                <a:lnTo>
                  <a:pt x="114490" y="293989"/>
                </a:lnTo>
                <a:lnTo>
                  <a:pt x="160038" y="311200"/>
                </a:lnTo>
                <a:lnTo>
                  <a:pt x="211258" y="325204"/>
                </a:lnTo>
                <a:lnTo>
                  <a:pt x="267346" y="335645"/>
                </a:lnTo>
                <a:lnTo>
                  <a:pt x="327496" y="342170"/>
                </a:lnTo>
                <a:lnTo>
                  <a:pt x="390906" y="344424"/>
                </a:lnTo>
                <a:lnTo>
                  <a:pt x="454315" y="342170"/>
                </a:lnTo>
                <a:lnTo>
                  <a:pt x="514465" y="335645"/>
                </a:lnTo>
                <a:lnTo>
                  <a:pt x="570553" y="325204"/>
                </a:lnTo>
                <a:lnTo>
                  <a:pt x="621773" y="311200"/>
                </a:lnTo>
                <a:lnTo>
                  <a:pt x="667321" y="293989"/>
                </a:lnTo>
                <a:lnTo>
                  <a:pt x="706392" y="273923"/>
                </a:lnTo>
                <a:lnTo>
                  <a:pt x="738181" y="251359"/>
                </a:lnTo>
                <a:lnTo>
                  <a:pt x="776695" y="200148"/>
                </a:lnTo>
                <a:lnTo>
                  <a:pt x="781812" y="172212"/>
                </a:lnTo>
                <a:lnTo>
                  <a:pt x="776695" y="144275"/>
                </a:lnTo>
                <a:lnTo>
                  <a:pt x="738181" y="93064"/>
                </a:lnTo>
                <a:lnTo>
                  <a:pt x="706392" y="70500"/>
                </a:lnTo>
                <a:lnTo>
                  <a:pt x="667321" y="50434"/>
                </a:lnTo>
                <a:lnTo>
                  <a:pt x="621773" y="33223"/>
                </a:lnTo>
                <a:lnTo>
                  <a:pt x="570553" y="19219"/>
                </a:lnTo>
                <a:lnTo>
                  <a:pt x="514465" y="8778"/>
                </a:lnTo>
                <a:lnTo>
                  <a:pt x="454315" y="2253"/>
                </a:lnTo>
                <a:lnTo>
                  <a:pt x="39090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098035" y="1859279"/>
            <a:ext cx="1641348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098035" y="1725167"/>
            <a:ext cx="608330" cy="269875"/>
          </a:xfrm>
          <a:custGeom>
            <a:avLst/>
            <a:gdLst/>
            <a:ahLst/>
            <a:cxnLst/>
            <a:rect l="l" t="t" r="r" b="b"/>
            <a:pathLst>
              <a:path w="608329" h="269875">
                <a:moveTo>
                  <a:pt x="304038" y="0"/>
                </a:moveTo>
                <a:lnTo>
                  <a:pt x="242769" y="2737"/>
                </a:lnTo>
                <a:lnTo>
                  <a:pt x="185701" y="10590"/>
                </a:lnTo>
                <a:lnTo>
                  <a:pt x="134056" y="23018"/>
                </a:lnTo>
                <a:lnTo>
                  <a:pt x="89058" y="39481"/>
                </a:lnTo>
                <a:lnTo>
                  <a:pt x="51930" y="59438"/>
                </a:lnTo>
                <a:lnTo>
                  <a:pt x="6177" y="107674"/>
                </a:lnTo>
                <a:lnTo>
                  <a:pt x="0" y="134874"/>
                </a:lnTo>
                <a:lnTo>
                  <a:pt x="6177" y="162073"/>
                </a:lnTo>
                <a:lnTo>
                  <a:pt x="51930" y="210309"/>
                </a:lnTo>
                <a:lnTo>
                  <a:pt x="89058" y="230266"/>
                </a:lnTo>
                <a:lnTo>
                  <a:pt x="134056" y="246729"/>
                </a:lnTo>
                <a:lnTo>
                  <a:pt x="185701" y="259157"/>
                </a:lnTo>
                <a:lnTo>
                  <a:pt x="242769" y="267010"/>
                </a:lnTo>
                <a:lnTo>
                  <a:pt x="304038" y="269748"/>
                </a:lnTo>
                <a:lnTo>
                  <a:pt x="365306" y="267010"/>
                </a:lnTo>
                <a:lnTo>
                  <a:pt x="422374" y="259157"/>
                </a:lnTo>
                <a:lnTo>
                  <a:pt x="474019" y="246729"/>
                </a:lnTo>
                <a:lnTo>
                  <a:pt x="519017" y="230266"/>
                </a:lnTo>
                <a:lnTo>
                  <a:pt x="556145" y="210309"/>
                </a:lnTo>
                <a:lnTo>
                  <a:pt x="601898" y="162073"/>
                </a:lnTo>
                <a:lnTo>
                  <a:pt x="608076" y="134874"/>
                </a:lnTo>
                <a:lnTo>
                  <a:pt x="601898" y="107674"/>
                </a:lnTo>
                <a:lnTo>
                  <a:pt x="556145" y="59438"/>
                </a:lnTo>
                <a:lnTo>
                  <a:pt x="519017" y="39481"/>
                </a:lnTo>
                <a:lnTo>
                  <a:pt x="474019" y="23018"/>
                </a:lnTo>
                <a:lnTo>
                  <a:pt x="422374" y="10590"/>
                </a:lnTo>
                <a:lnTo>
                  <a:pt x="365306" y="2737"/>
                </a:lnTo>
                <a:lnTo>
                  <a:pt x="304038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3144011" y="1383791"/>
            <a:ext cx="1487424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172711" y="1293875"/>
            <a:ext cx="459105" cy="204470"/>
          </a:xfrm>
          <a:custGeom>
            <a:avLst/>
            <a:gdLst/>
            <a:ahLst/>
            <a:cxnLst/>
            <a:rect l="l" t="t" r="r" b="b"/>
            <a:pathLst>
              <a:path w="459104" h="204469">
                <a:moveTo>
                  <a:pt x="229362" y="0"/>
                </a:moveTo>
                <a:lnTo>
                  <a:pt x="168407" y="3647"/>
                </a:lnTo>
                <a:lnTo>
                  <a:pt x="113622" y="13941"/>
                </a:lnTo>
                <a:lnTo>
                  <a:pt x="67198" y="29908"/>
                </a:lnTo>
                <a:lnTo>
                  <a:pt x="31326" y="50574"/>
                </a:lnTo>
                <a:lnTo>
                  <a:pt x="0" y="102108"/>
                </a:lnTo>
                <a:lnTo>
                  <a:pt x="8196" y="129250"/>
                </a:lnTo>
                <a:lnTo>
                  <a:pt x="67198" y="174307"/>
                </a:lnTo>
                <a:lnTo>
                  <a:pt x="113622" y="190274"/>
                </a:lnTo>
                <a:lnTo>
                  <a:pt x="168407" y="200568"/>
                </a:lnTo>
                <a:lnTo>
                  <a:pt x="229362" y="204215"/>
                </a:lnTo>
                <a:lnTo>
                  <a:pt x="290316" y="200568"/>
                </a:lnTo>
                <a:lnTo>
                  <a:pt x="345101" y="190274"/>
                </a:lnTo>
                <a:lnTo>
                  <a:pt x="391525" y="174307"/>
                </a:lnTo>
                <a:lnTo>
                  <a:pt x="427397" y="153641"/>
                </a:lnTo>
                <a:lnTo>
                  <a:pt x="458724" y="102108"/>
                </a:lnTo>
                <a:lnTo>
                  <a:pt x="450527" y="74965"/>
                </a:lnTo>
                <a:lnTo>
                  <a:pt x="391525" y="29908"/>
                </a:lnTo>
                <a:lnTo>
                  <a:pt x="345101" y="13941"/>
                </a:lnTo>
                <a:lnTo>
                  <a:pt x="290316" y="3647"/>
                </a:lnTo>
                <a:lnTo>
                  <a:pt x="229362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4234941" y="3693058"/>
            <a:ext cx="3340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259707" y="2829560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274058" y="2097404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288282" y="1557273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5199888" y="3535679"/>
            <a:ext cx="622300" cy="356870"/>
          </a:xfrm>
          <a:custGeom>
            <a:avLst/>
            <a:gdLst/>
            <a:ahLst/>
            <a:cxnLst/>
            <a:rect l="l" t="t" r="r" b="b"/>
            <a:pathLst>
              <a:path w="622300" h="356870">
                <a:moveTo>
                  <a:pt x="282575" y="93853"/>
                </a:moveTo>
                <a:lnTo>
                  <a:pt x="0" y="356616"/>
                </a:lnTo>
                <a:lnTo>
                  <a:pt x="18796" y="356616"/>
                </a:lnTo>
                <a:lnTo>
                  <a:pt x="282575" y="112649"/>
                </a:lnTo>
                <a:lnTo>
                  <a:pt x="301455" y="112649"/>
                </a:lnTo>
                <a:lnTo>
                  <a:pt x="282575" y="93853"/>
                </a:lnTo>
                <a:close/>
              </a:path>
              <a:path w="622300" h="356870">
                <a:moveTo>
                  <a:pt x="301455" y="112649"/>
                </a:moveTo>
                <a:lnTo>
                  <a:pt x="282575" y="112649"/>
                </a:lnTo>
                <a:lnTo>
                  <a:pt x="395732" y="225171"/>
                </a:lnTo>
                <a:lnTo>
                  <a:pt x="414471" y="206502"/>
                </a:lnTo>
                <a:lnTo>
                  <a:pt x="395732" y="206502"/>
                </a:lnTo>
                <a:lnTo>
                  <a:pt x="301455" y="112649"/>
                </a:lnTo>
                <a:close/>
              </a:path>
              <a:path w="622300" h="356870">
                <a:moveTo>
                  <a:pt x="565276" y="56261"/>
                </a:moveTo>
                <a:lnTo>
                  <a:pt x="395732" y="206502"/>
                </a:lnTo>
                <a:lnTo>
                  <a:pt x="414471" y="206502"/>
                </a:lnTo>
                <a:lnTo>
                  <a:pt x="565276" y="56261"/>
                </a:lnTo>
                <a:close/>
              </a:path>
              <a:path w="622300" h="356870">
                <a:moveTo>
                  <a:pt x="602996" y="0"/>
                </a:moveTo>
                <a:lnTo>
                  <a:pt x="568509" y="18502"/>
                </a:lnTo>
                <a:lnTo>
                  <a:pt x="554410" y="19089"/>
                </a:lnTo>
                <a:lnTo>
                  <a:pt x="548830" y="21145"/>
                </a:lnTo>
                <a:lnTo>
                  <a:pt x="546774" y="26725"/>
                </a:lnTo>
                <a:lnTo>
                  <a:pt x="546481" y="37592"/>
                </a:lnTo>
                <a:lnTo>
                  <a:pt x="557347" y="37883"/>
                </a:lnTo>
                <a:lnTo>
                  <a:pt x="562927" y="39925"/>
                </a:lnTo>
                <a:lnTo>
                  <a:pt x="564983" y="45467"/>
                </a:lnTo>
                <a:lnTo>
                  <a:pt x="565276" y="56261"/>
                </a:lnTo>
                <a:lnTo>
                  <a:pt x="576143" y="56554"/>
                </a:lnTo>
                <a:lnTo>
                  <a:pt x="581723" y="58610"/>
                </a:lnTo>
                <a:lnTo>
                  <a:pt x="583779" y="64190"/>
                </a:lnTo>
                <a:lnTo>
                  <a:pt x="584073" y="75057"/>
                </a:lnTo>
                <a:lnTo>
                  <a:pt x="587029" y="74763"/>
                </a:lnTo>
                <a:lnTo>
                  <a:pt x="593534" y="72707"/>
                </a:lnTo>
                <a:lnTo>
                  <a:pt x="600039" y="67127"/>
                </a:lnTo>
                <a:lnTo>
                  <a:pt x="602996" y="56261"/>
                </a:lnTo>
                <a:lnTo>
                  <a:pt x="605932" y="53050"/>
                </a:lnTo>
                <a:lnTo>
                  <a:pt x="612393" y="44577"/>
                </a:lnTo>
                <a:lnTo>
                  <a:pt x="618855" y="32579"/>
                </a:lnTo>
                <a:lnTo>
                  <a:pt x="621729" y="19089"/>
                </a:lnTo>
                <a:lnTo>
                  <a:pt x="621762" y="18502"/>
                </a:lnTo>
                <a:lnTo>
                  <a:pt x="621498" y="15859"/>
                </a:lnTo>
                <a:lnTo>
                  <a:pt x="619442" y="9398"/>
                </a:lnTo>
                <a:lnTo>
                  <a:pt x="613862" y="2936"/>
                </a:lnTo>
                <a:lnTo>
                  <a:pt x="6029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5692140" y="3628644"/>
            <a:ext cx="73660" cy="300355"/>
          </a:xfrm>
          <a:custGeom>
            <a:avLst/>
            <a:gdLst/>
            <a:ahLst/>
            <a:cxnLst/>
            <a:rect l="l" t="t" r="r" b="b"/>
            <a:pathLst>
              <a:path w="73660" h="300354">
                <a:moveTo>
                  <a:pt x="73151" y="0"/>
                </a:moveTo>
                <a:lnTo>
                  <a:pt x="0" y="56895"/>
                </a:lnTo>
                <a:lnTo>
                  <a:pt x="0" y="300227"/>
                </a:lnTo>
                <a:lnTo>
                  <a:pt x="73151" y="300227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5500115" y="3701796"/>
            <a:ext cx="170687" cy="227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407152" y="3665220"/>
            <a:ext cx="78105" cy="264160"/>
          </a:xfrm>
          <a:custGeom>
            <a:avLst/>
            <a:gdLst/>
            <a:ahLst/>
            <a:cxnLst/>
            <a:rect l="l" t="t" r="r" b="b"/>
            <a:pathLst>
              <a:path w="78104" h="264160">
                <a:moveTo>
                  <a:pt x="77724" y="0"/>
                </a:moveTo>
                <a:lnTo>
                  <a:pt x="0" y="56895"/>
                </a:lnTo>
                <a:lnTo>
                  <a:pt x="0" y="263651"/>
                </a:lnTo>
                <a:lnTo>
                  <a:pt x="77724" y="263651"/>
                </a:lnTo>
                <a:lnTo>
                  <a:pt x="77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5314188" y="3758184"/>
            <a:ext cx="73660" cy="170815"/>
          </a:xfrm>
          <a:custGeom>
            <a:avLst/>
            <a:gdLst/>
            <a:ahLst/>
            <a:cxnLst/>
            <a:rect l="l" t="t" r="r" b="b"/>
            <a:pathLst>
              <a:path w="73660" h="170814">
                <a:moveTo>
                  <a:pt x="73151" y="0"/>
                </a:moveTo>
                <a:lnTo>
                  <a:pt x="0" y="56895"/>
                </a:lnTo>
                <a:lnTo>
                  <a:pt x="0" y="170687"/>
                </a:lnTo>
                <a:lnTo>
                  <a:pt x="73151" y="170687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5221223" y="3835908"/>
            <a:ext cx="73660" cy="93345"/>
          </a:xfrm>
          <a:custGeom>
            <a:avLst/>
            <a:gdLst/>
            <a:ahLst/>
            <a:cxnLst/>
            <a:rect l="l" t="t" r="r" b="b"/>
            <a:pathLst>
              <a:path w="73660" h="93345">
                <a:moveTo>
                  <a:pt x="73151" y="0"/>
                </a:moveTo>
                <a:lnTo>
                  <a:pt x="0" y="72301"/>
                </a:lnTo>
                <a:lnTo>
                  <a:pt x="0" y="92963"/>
                </a:lnTo>
                <a:lnTo>
                  <a:pt x="73151" y="92963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3305555" y="2708148"/>
            <a:ext cx="382905" cy="291465"/>
          </a:xfrm>
          <a:custGeom>
            <a:avLst/>
            <a:gdLst/>
            <a:ahLst/>
            <a:cxnLst/>
            <a:rect l="l" t="t" r="r" b="b"/>
            <a:pathLst>
              <a:path w="382904" h="291464">
                <a:moveTo>
                  <a:pt x="318770" y="265810"/>
                </a:moveTo>
                <a:lnTo>
                  <a:pt x="63754" y="265810"/>
                </a:lnTo>
                <a:lnTo>
                  <a:pt x="54407" y="266007"/>
                </a:lnTo>
                <a:lnTo>
                  <a:pt x="46228" y="267382"/>
                </a:lnTo>
                <a:lnTo>
                  <a:pt x="40429" y="271115"/>
                </a:lnTo>
                <a:lnTo>
                  <a:pt x="38227" y="278383"/>
                </a:lnTo>
                <a:lnTo>
                  <a:pt x="40429" y="280368"/>
                </a:lnTo>
                <a:lnTo>
                  <a:pt x="46228" y="284733"/>
                </a:lnTo>
                <a:lnTo>
                  <a:pt x="54407" y="289099"/>
                </a:lnTo>
                <a:lnTo>
                  <a:pt x="63754" y="291083"/>
                </a:lnTo>
                <a:lnTo>
                  <a:pt x="318770" y="291083"/>
                </a:lnTo>
                <a:lnTo>
                  <a:pt x="328116" y="289099"/>
                </a:lnTo>
                <a:lnTo>
                  <a:pt x="336296" y="284733"/>
                </a:lnTo>
                <a:lnTo>
                  <a:pt x="342094" y="280368"/>
                </a:lnTo>
                <a:lnTo>
                  <a:pt x="344297" y="278383"/>
                </a:lnTo>
                <a:lnTo>
                  <a:pt x="342094" y="271115"/>
                </a:lnTo>
                <a:lnTo>
                  <a:pt x="336296" y="267382"/>
                </a:lnTo>
                <a:lnTo>
                  <a:pt x="328116" y="266007"/>
                </a:lnTo>
                <a:lnTo>
                  <a:pt x="318770" y="265810"/>
                </a:lnTo>
                <a:close/>
              </a:path>
              <a:path w="382904" h="291464">
                <a:moveTo>
                  <a:pt x="267716" y="253110"/>
                </a:moveTo>
                <a:lnTo>
                  <a:pt x="114808" y="253110"/>
                </a:lnTo>
                <a:lnTo>
                  <a:pt x="114808" y="265810"/>
                </a:lnTo>
                <a:lnTo>
                  <a:pt x="267716" y="265810"/>
                </a:lnTo>
                <a:lnTo>
                  <a:pt x="267716" y="253110"/>
                </a:lnTo>
                <a:close/>
              </a:path>
              <a:path w="382904" h="291464">
                <a:moveTo>
                  <a:pt x="344297" y="0"/>
                </a:moveTo>
                <a:lnTo>
                  <a:pt x="38227" y="0"/>
                </a:lnTo>
                <a:lnTo>
                  <a:pt x="21484" y="2379"/>
                </a:lnTo>
                <a:lnTo>
                  <a:pt x="9540" y="9509"/>
                </a:lnTo>
                <a:lnTo>
                  <a:pt x="2383" y="21377"/>
                </a:lnTo>
                <a:lnTo>
                  <a:pt x="0" y="37972"/>
                </a:lnTo>
                <a:lnTo>
                  <a:pt x="0" y="215137"/>
                </a:lnTo>
                <a:lnTo>
                  <a:pt x="2383" y="231733"/>
                </a:lnTo>
                <a:lnTo>
                  <a:pt x="9540" y="243601"/>
                </a:lnTo>
                <a:lnTo>
                  <a:pt x="21484" y="250731"/>
                </a:lnTo>
                <a:lnTo>
                  <a:pt x="38227" y="253110"/>
                </a:lnTo>
                <a:lnTo>
                  <a:pt x="344297" y="253110"/>
                </a:lnTo>
                <a:lnTo>
                  <a:pt x="361039" y="250731"/>
                </a:lnTo>
                <a:lnTo>
                  <a:pt x="372983" y="243601"/>
                </a:lnTo>
                <a:lnTo>
                  <a:pt x="380140" y="231733"/>
                </a:lnTo>
                <a:lnTo>
                  <a:pt x="380700" y="227837"/>
                </a:lnTo>
                <a:lnTo>
                  <a:pt x="38227" y="227837"/>
                </a:lnTo>
                <a:lnTo>
                  <a:pt x="28880" y="227639"/>
                </a:lnTo>
                <a:lnTo>
                  <a:pt x="20700" y="226250"/>
                </a:lnTo>
                <a:lnTo>
                  <a:pt x="14902" y="222480"/>
                </a:lnTo>
                <a:lnTo>
                  <a:pt x="12700" y="215137"/>
                </a:lnTo>
                <a:lnTo>
                  <a:pt x="12700" y="37972"/>
                </a:lnTo>
                <a:lnTo>
                  <a:pt x="14902" y="30630"/>
                </a:lnTo>
                <a:lnTo>
                  <a:pt x="20701" y="26860"/>
                </a:lnTo>
                <a:lnTo>
                  <a:pt x="28880" y="25471"/>
                </a:lnTo>
                <a:lnTo>
                  <a:pt x="38227" y="25272"/>
                </a:lnTo>
                <a:lnTo>
                  <a:pt x="380700" y="25272"/>
                </a:lnTo>
                <a:lnTo>
                  <a:pt x="380140" y="21377"/>
                </a:lnTo>
                <a:lnTo>
                  <a:pt x="372983" y="9509"/>
                </a:lnTo>
                <a:lnTo>
                  <a:pt x="361039" y="2379"/>
                </a:lnTo>
                <a:lnTo>
                  <a:pt x="344297" y="0"/>
                </a:lnTo>
                <a:close/>
              </a:path>
              <a:path w="382904" h="291464">
                <a:moveTo>
                  <a:pt x="380700" y="25272"/>
                </a:moveTo>
                <a:lnTo>
                  <a:pt x="344297" y="25272"/>
                </a:lnTo>
                <a:lnTo>
                  <a:pt x="353643" y="25471"/>
                </a:lnTo>
                <a:lnTo>
                  <a:pt x="361823" y="26860"/>
                </a:lnTo>
                <a:lnTo>
                  <a:pt x="367621" y="30630"/>
                </a:lnTo>
                <a:lnTo>
                  <a:pt x="369824" y="37972"/>
                </a:lnTo>
                <a:lnTo>
                  <a:pt x="369824" y="215137"/>
                </a:lnTo>
                <a:lnTo>
                  <a:pt x="367621" y="222480"/>
                </a:lnTo>
                <a:lnTo>
                  <a:pt x="361823" y="226250"/>
                </a:lnTo>
                <a:lnTo>
                  <a:pt x="353643" y="227639"/>
                </a:lnTo>
                <a:lnTo>
                  <a:pt x="344297" y="227837"/>
                </a:lnTo>
                <a:lnTo>
                  <a:pt x="380700" y="227837"/>
                </a:lnTo>
                <a:lnTo>
                  <a:pt x="382524" y="215137"/>
                </a:lnTo>
                <a:lnTo>
                  <a:pt x="382524" y="37972"/>
                </a:lnTo>
                <a:lnTo>
                  <a:pt x="380700" y="25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3392423" y="2743200"/>
            <a:ext cx="207263" cy="1783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5067300" y="2007107"/>
            <a:ext cx="279400" cy="300355"/>
          </a:xfrm>
          <a:custGeom>
            <a:avLst/>
            <a:gdLst/>
            <a:ahLst/>
            <a:cxnLst/>
            <a:rect l="l" t="t" r="r" b="b"/>
            <a:pathLst>
              <a:path w="279400" h="300355">
                <a:moveTo>
                  <a:pt x="153924" y="0"/>
                </a:moveTo>
                <a:lnTo>
                  <a:pt x="134620" y="0"/>
                </a:lnTo>
                <a:lnTo>
                  <a:pt x="134620" y="29083"/>
                </a:lnTo>
                <a:lnTo>
                  <a:pt x="94772" y="35738"/>
                </a:lnTo>
                <a:lnTo>
                  <a:pt x="58155" y="54470"/>
                </a:lnTo>
                <a:lnTo>
                  <a:pt x="28000" y="83425"/>
                </a:lnTo>
                <a:lnTo>
                  <a:pt x="7538" y="120750"/>
                </a:lnTo>
                <a:lnTo>
                  <a:pt x="0" y="164592"/>
                </a:lnTo>
                <a:lnTo>
                  <a:pt x="7615" y="204740"/>
                </a:lnTo>
                <a:lnTo>
                  <a:pt x="28618" y="241633"/>
                </a:lnTo>
                <a:lnTo>
                  <a:pt x="60240" y="272015"/>
                </a:lnTo>
                <a:lnTo>
                  <a:pt x="99714" y="292632"/>
                </a:lnTo>
                <a:lnTo>
                  <a:pt x="144272" y="300228"/>
                </a:lnTo>
                <a:lnTo>
                  <a:pt x="184119" y="292632"/>
                </a:lnTo>
                <a:lnTo>
                  <a:pt x="220736" y="272015"/>
                </a:lnTo>
                <a:lnTo>
                  <a:pt x="240759" y="251841"/>
                </a:lnTo>
                <a:lnTo>
                  <a:pt x="86613" y="251841"/>
                </a:lnTo>
                <a:lnTo>
                  <a:pt x="86613" y="232410"/>
                </a:lnTo>
                <a:lnTo>
                  <a:pt x="67310" y="232410"/>
                </a:lnTo>
                <a:lnTo>
                  <a:pt x="54715" y="217759"/>
                </a:lnTo>
                <a:lnTo>
                  <a:pt x="45704" y="202168"/>
                </a:lnTo>
                <a:lnTo>
                  <a:pt x="40288" y="184743"/>
                </a:lnTo>
                <a:lnTo>
                  <a:pt x="38480" y="164592"/>
                </a:lnTo>
                <a:lnTo>
                  <a:pt x="46751" y="123477"/>
                </a:lnTo>
                <a:lnTo>
                  <a:pt x="68548" y="89614"/>
                </a:lnTo>
                <a:lnTo>
                  <a:pt x="99345" y="66633"/>
                </a:lnTo>
                <a:lnTo>
                  <a:pt x="134620" y="58166"/>
                </a:lnTo>
                <a:lnTo>
                  <a:pt x="192277" y="58166"/>
                </a:lnTo>
                <a:lnTo>
                  <a:pt x="211582" y="48387"/>
                </a:lnTo>
                <a:lnTo>
                  <a:pt x="211582" y="29083"/>
                </a:lnTo>
                <a:lnTo>
                  <a:pt x="192277" y="19431"/>
                </a:lnTo>
                <a:lnTo>
                  <a:pt x="185112" y="17903"/>
                </a:lnTo>
                <a:lnTo>
                  <a:pt x="170686" y="11179"/>
                </a:lnTo>
                <a:lnTo>
                  <a:pt x="163449" y="9652"/>
                </a:lnTo>
                <a:lnTo>
                  <a:pt x="153924" y="0"/>
                </a:lnTo>
                <a:close/>
              </a:path>
              <a:path w="279400" h="300355">
                <a:moveTo>
                  <a:pt x="182752" y="213106"/>
                </a:moveTo>
                <a:lnTo>
                  <a:pt x="96138" y="213106"/>
                </a:lnTo>
                <a:lnTo>
                  <a:pt x="96138" y="251841"/>
                </a:lnTo>
                <a:lnTo>
                  <a:pt x="182752" y="251841"/>
                </a:lnTo>
                <a:lnTo>
                  <a:pt x="182752" y="213106"/>
                </a:lnTo>
                <a:close/>
              </a:path>
              <a:path w="279400" h="300355">
                <a:moveTo>
                  <a:pt x="182752" y="174371"/>
                </a:moveTo>
                <a:lnTo>
                  <a:pt x="163449" y="174371"/>
                </a:lnTo>
                <a:lnTo>
                  <a:pt x="153924" y="203327"/>
                </a:lnTo>
                <a:lnTo>
                  <a:pt x="144272" y="213106"/>
                </a:lnTo>
                <a:lnTo>
                  <a:pt x="182752" y="213106"/>
                </a:lnTo>
                <a:lnTo>
                  <a:pt x="182752" y="251841"/>
                </a:lnTo>
                <a:lnTo>
                  <a:pt x="240759" y="251841"/>
                </a:lnTo>
                <a:lnTo>
                  <a:pt x="250465" y="242062"/>
                </a:lnTo>
                <a:lnTo>
                  <a:pt x="211582" y="242062"/>
                </a:lnTo>
                <a:lnTo>
                  <a:pt x="211431" y="222285"/>
                </a:lnTo>
                <a:lnTo>
                  <a:pt x="210370" y="206994"/>
                </a:lnTo>
                <a:lnTo>
                  <a:pt x="207510" y="197163"/>
                </a:lnTo>
                <a:lnTo>
                  <a:pt x="201929" y="193675"/>
                </a:lnTo>
                <a:lnTo>
                  <a:pt x="198933" y="182514"/>
                </a:lnTo>
                <a:lnTo>
                  <a:pt x="192341" y="176784"/>
                </a:lnTo>
                <a:lnTo>
                  <a:pt x="185749" y="174672"/>
                </a:lnTo>
                <a:lnTo>
                  <a:pt x="182752" y="174371"/>
                </a:lnTo>
                <a:close/>
              </a:path>
              <a:path w="279400" h="300355">
                <a:moveTo>
                  <a:pt x="278891" y="164592"/>
                </a:moveTo>
                <a:lnTo>
                  <a:pt x="240411" y="164592"/>
                </a:lnTo>
                <a:lnTo>
                  <a:pt x="238603" y="186251"/>
                </a:lnTo>
                <a:lnTo>
                  <a:pt x="233180" y="207010"/>
                </a:lnTo>
                <a:lnTo>
                  <a:pt x="224176" y="225903"/>
                </a:lnTo>
                <a:lnTo>
                  <a:pt x="211582" y="242062"/>
                </a:lnTo>
                <a:lnTo>
                  <a:pt x="250465" y="242062"/>
                </a:lnTo>
                <a:lnTo>
                  <a:pt x="250891" y="241633"/>
                </a:lnTo>
                <a:lnTo>
                  <a:pt x="271353" y="204740"/>
                </a:lnTo>
                <a:lnTo>
                  <a:pt x="278891" y="164592"/>
                </a:lnTo>
                <a:close/>
              </a:path>
              <a:path w="279400" h="300355">
                <a:moveTo>
                  <a:pt x="115442" y="174371"/>
                </a:moveTo>
                <a:lnTo>
                  <a:pt x="96138" y="174371"/>
                </a:lnTo>
                <a:lnTo>
                  <a:pt x="88973" y="176029"/>
                </a:lnTo>
                <a:lnTo>
                  <a:pt x="81772" y="180403"/>
                </a:lnTo>
                <a:lnTo>
                  <a:pt x="74547" y="186586"/>
                </a:lnTo>
                <a:lnTo>
                  <a:pt x="67310" y="193675"/>
                </a:lnTo>
                <a:lnTo>
                  <a:pt x="67310" y="232410"/>
                </a:lnTo>
                <a:lnTo>
                  <a:pt x="86613" y="232410"/>
                </a:lnTo>
                <a:lnTo>
                  <a:pt x="86613" y="213106"/>
                </a:lnTo>
                <a:lnTo>
                  <a:pt x="134620" y="213106"/>
                </a:lnTo>
                <a:lnTo>
                  <a:pt x="124967" y="203327"/>
                </a:lnTo>
                <a:lnTo>
                  <a:pt x="115442" y="174371"/>
                </a:lnTo>
                <a:close/>
              </a:path>
              <a:path w="279400" h="300355">
                <a:moveTo>
                  <a:pt x="144272" y="174371"/>
                </a:moveTo>
                <a:lnTo>
                  <a:pt x="134620" y="174371"/>
                </a:lnTo>
                <a:lnTo>
                  <a:pt x="134620" y="213106"/>
                </a:lnTo>
                <a:lnTo>
                  <a:pt x="144272" y="213106"/>
                </a:lnTo>
                <a:lnTo>
                  <a:pt x="144272" y="174371"/>
                </a:lnTo>
                <a:close/>
              </a:path>
              <a:path w="279400" h="300355">
                <a:moveTo>
                  <a:pt x="192277" y="58166"/>
                </a:moveTo>
                <a:lnTo>
                  <a:pt x="134620" y="58166"/>
                </a:lnTo>
                <a:lnTo>
                  <a:pt x="134620" y="77469"/>
                </a:lnTo>
                <a:lnTo>
                  <a:pt x="136278" y="78827"/>
                </a:lnTo>
                <a:lnTo>
                  <a:pt x="140652" y="81089"/>
                </a:lnTo>
                <a:lnTo>
                  <a:pt x="146835" y="81541"/>
                </a:lnTo>
                <a:lnTo>
                  <a:pt x="153924" y="77469"/>
                </a:lnTo>
                <a:lnTo>
                  <a:pt x="163449" y="67818"/>
                </a:lnTo>
                <a:lnTo>
                  <a:pt x="170686" y="66309"/>
                </a:lnTo>
                <a:lnTo>
                  <a:pt x="185112" y="59674"/>
                </a:lnTo>
                <a:lnTo>
                  <a:pt x="192277" y="58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5173979" y="2112264"/>
            <a:ext cx="66040" cy="59690"/>
          </a:xfrm>
          <a:custGeom>
            <a:avLst/>
            <a:gdLst/>
            <a:ahLst/>
            <a:cxnLst/>
            <a:rect l="l" t="t" r="r" b="b"/>
            <a:pathLst>
              <a:path w="66039" h="59689">
                <a:moveTo>
                  <a:pt x="32766" y="0"/>
                </a:moveTo>
                <a:lnTo>
                  <a:pt x="20038" y="2339"/>
                </a:lnTo>
                <a:lnTo>
                  <a:pt x="9620" y="8715"/>
                </a:lnTo>
                <a:lnTo>
                  <a:pt x="2583" y="18162"/>
                </a:lnTo>
                <a:lnTo>
                  <a:pt x="0" y="29718"/>
                </a:lnTo>
                <a:lnTo>
                  <a:pt x="2583" y="41273"/>
                </a:lnTo>
                <a:lnTo>
                  <a:pt x="9620" y="50720"/>
                </a:lnTo>
                <a:lnTo>
                  <a:pt x="20038" y="57096"/>
                </a:lnTo>
                <a:lnTo>
                  <a:pt x="32766" y="59436"/>
                </a:lnTo>
                <a:lnTo>
                  <a:pt x="45493" y="57096"/>
                </a:lnTo>
                <a:lnTo>
                  <a:pt x="55911" y="50720"/>
                </a:lnTo>
                <a:lnTo>
                  <a:pt x="62948" y="41273"/>
                </a:lnTo>
                <a:lnTo>
                  <a:pt x="65532" y="29718"/>
                </a:lnTo>
                <a:lnTo>
                  <a:pt x="62948" y="18162"/>
                </a:lnTo>
                <a:lnTo>
                  <a:pt x="55911" y="8715"/>
                </a:lnTo>
                <a:lnTo>
                  <a:pt x="45493" y="2339"/>
                </a:lnTo>
                <a:lnTo>
                  <a:pt x="32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3611879" y="1536191"/>
            <a:ext cx="158496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3543300" y="1508760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265429" y="195325"/>
                </a:moveTo>
                <a:lnTo>
                  <a:pt x="39370" y="195325"/>
                </a:lnTo>
                <a:lnTo>
                  <a:pt x="29463" y="205104"/>
                </a:lnTo>
                <a:lnTo>
                  <a:pt x="29463" y="214884"/>
                </a:lnTo>
                <a:lnTo>
                  <a:pt x="265429" y="214884"/>
                </a:lnTo>
                <a:lnTo>
                  <a:pt x="265429" y="195325"/>
                </a:lnTo>
                <a:close/>
              </a:path>
              <a:path w="304800" h="215264">
                <a:moveTo>
                  <a:pt x="206501" y="185547"/>
                </a:moveTo>
                <a:lnTo>
                  <a:pt x="98298" y="185547"/>
                </a:lnTo>
                <a:lnTo>
                  <a:pt x="88519" y="195325"/>
                </a:lnTo>
                <a:lnTo>
                  <a:pt x="206501" y="195325"/>
                </a:lnTo>
                <a:lnTo>
                  <a:pt x="206501" y="185547"/>
                </a:lnTo>
                <a:close/>
              </a:path>
              <a:path w="304800" h="215264">
                <a:moveTo>
                  <a:pt x="275336" y="0"/>
                </a:moveTo>
                <a:lnTo>
                  <a:pt x="29463" y="0"/>
                </a:lnTo>
                <a:lnTo>
                  <a:pt x="16555" y="1680"/>
                </a:lnTo>
                <a:lnTo>
                  <a:pt x="7350" y="6111"/>
                </a:lnTo>
                <a:lnTo>
                  <a:pt x="1835" y="12376"/>
                </a:lnTo>
                <a:lnTo>
                  <a:pt x="0" y="19557"/>
                </a:lnTo>
                <a:lnTo>
                  <a:pt x="0" y="156337"/>
                </a:lnTo>
                <a:lnTo>
                  <a:pt x="1835" y="169098"/>
                </a:lnTo>
                <a:lnTo>
                  <a:pt x="7350" y="178228"/>
                </a:lnTo>
                <a:lnTo>
                  <a:pt x="16555" y="183715"/>
                </a:lnTo>
                <a:lnTo>
                  <a:pt x="29463" y="185547"/>
                </a:lnTo>
                <a:lnTo>
                  <a:pt x="275336" y="185547"/>
                </a:lnTo>
                <a:lnTo>
                  <a:pt x="284065" y="183715"/>
                </a:lnTo>
                <a:lnTo>
                  <a:pt x="293735" y="178228"/>
                </a:lnTo>
                <a:lnTo>
                  <a:pt x="295847" y="175767"/>
                </a:lnTo>
                <a:lnTo>
                  <a:pt x="19685" y="175767"/>
                </a:lnTo>
                <a:lnTo>
                  <a:pt x="19685" y="9778"/>
                </a:lnTo>
                <a:lnTo>
                  <a:pt x="298322" y="9778"/>
                </a:lnTo>
                <a:lnTo>
                  <a:pt x="293735" y="6111"/>
                </a:lnTo>
                <a:lnTo>
                  <a:pt x="284065" y="1680"/>
                </a:lnTo>
                <a:lnTo>
                  <a:pt x="275336" y="0"/>
                </a:lnTo>
                <a:close/>
              </a:path>
              <a:path w="304800" h="215264">
                <a:moveTo>
                  <a:pt x="298322" y="9778"/>
                </a:moveTo>
                <a:lnTo>
                  <a:pt x="275336" y="9778"/>
                </a:lnTo>
                <a:lnTo>
                  <a:pt x="285114" y="19557"/>
                </a:lnTo>
                <a:lnTo>
                  <a:pt x="285114" y="165988"/>
                </a:lnTo>
                <a:lnTo>
                  <a:pt x="275336" y="175767"/>
                </a:lnTo>
                <a:lnTo>
                  <a:pt x="295847" y="175767"/>
                </a:lnTo>
                <a:lnTo>
                  <a:pt x="301571" y="169098"/>
                </a:lnTo>
                <a:lnTo>
                  <a:pt x="304800" y="156337"/>
                </a:lnTo>
                <a:lnTo>
                  <a:pt x="304800" y="19557"/>
                </a:lnTo>
                <a:lnTo>
                  <a:pt x="301571" y="12376"/>
                </a:lnTo>
                <a:lnTo>
                  <a:pt x="298322" y="9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 txBox="1"/>
          <p:nvPr/>
        </p:nvSpPr>
        <p:spPr>
          <a:xfrm>
            <a:off x="6417690" y="3372992"/>
            <a:ext cx="145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95A82"/>
                </a:solidFill>
                <a:latin typeface="Calibri"/>
                <a:cs typeface="Calibri"/>
              </a:rPr>
              <a:t>Convenience</a:t>
            </a:r>
            <a:r>
              <a:rPr sz="1200" b="1" spc="-5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95A82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29"/>
          <p:cNvSpPr txBox="1"/>
          <p:nvPr/>
        </p:nvSpPr>
        <p:spPr>
          <a:xfrm>
            <a:off x="5795264" y="179412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19C13"/>
                </a:solidFill>
                <a:latin typeface="Calibri"/>
                <a:cs typeface="Calibri"/>
              </a:rPr>
              <a:t>Quota</a:t>
            </a:r>
            <a:r>
              <a:rPr sz="1200" b="1" spc="-55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19C13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0"/>
          <p:cNvSpPr txBox="1"/>
          <p:nvPr/>
        </p:nvSpPr>
        <p:spPr>
          <a:xfrm>
            <a:off x="1389125" y="2492755"/>
            <a:ext cx="1339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D80B8"/>
                </a:solidFill>
                <a:latin typeface="Calibri"/>
                <a:cs typeface="Calibri"/>
              </a:rPr>
              <a:t>Judgement</a:t>
            </a:r>
            <a:r>
              <a:rPr sz="1200" b="1" spc="-15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D80B8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1"/>
          <p:cNvSpPr txBox="1"/>
          <p:nvPr/>
        </p:nvSpPr>
        <p:spPr>
          <a:xfrm>
            <a:off x="1862454" y="1216455"/>
            <a:ext cx="1226820" cy="4311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1200" b="1" dirty="0">
                <a:solidFill>
                  <a:srgbClr val="9CB955"/>
                </a:solidFill>
                <a:latin typeface="Calibri"/>
                <a:cs typeface="Calibri"/>
              </a:rPr>
              <a:t>Snowball</a:t>
            </a:r>
            <a:r>
              <a:rPr sz="1200" b="1" spc="-70" dirty="0">
                <a:solidFill>
                  <a:srgbClr val="9CB955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9CB955"/>
                </a:solidFill>
                <a:latin typeface="Calibri"/>
                <a:cs typeface="Calibri"/>
              </a:rPr>
              <a:t>Sampling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50"/>
              </a:spcBef>
            </a:pPr>
            <a:r>
              <a:rPr sz="1000" spc="-5" dirty="0">
                <a:solidFill>
                  <a:srgbClr val="969696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1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806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Non-Probability</a:t>
            </a:r>
            <a:r>
              <a:rPr sz="2800" spc="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Sampling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1158239" y="889990"/>
            <a:ext cx="1412748" cy="559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1243583" y="851903"/>
            <a:ext cx="128320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184147" y="915924"/>
            <a:ext cx="1310640" cy="457200"/>
          </a:xfrm>
          <a:custGeom>
            <a:avLst/>
            <a:gdLst/>
            <a:ahLst/>
            <a:cxnLst/>
            <a:rect l="l" t="t" r="r" b="b"/>
            <a:pathLst>
              <a:path w="1310639" h="457200">
                <a:moveTo>
                  <a:pt x="123444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1234440" y="457200"/>
                </a:lnTo>
                <a:lnTo>
                  <a:pt x="1264080" y="451205"/>
                </a:lnTo>
                <a:lnTo>
                  <a:pt x="1288303" y="434863"/>
                </a:lnTo>
                <a:lnTo>
                  <a:pt x="1304645" y="410640"/>
                </a:lnTo>
                <a:lnTo>
                  <a:pt x="1310640" y="381000"/>
                </a:lnTo>
                <a:lnTo>
                  <a:pt x="1310640" y="76200"/>
                </a:lnTo>
                <a:lnTo>
                  <a:pt x="1304645" y="46559"/>
                </a:lnTo>
                <a:lnTo>
                  <a:pt x="1288303" y="22336"/>
                </a:lnTo>
                <a:lnTo>
                  <a:pt x="1264080" y="5994"/>
                </a:lnTo>
                <a:lnTo>
                  <a:pt x="1234440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1363725" y="906907"/>
            <a:ext cx="9544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145" marR="5080" indent="-13144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enie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ce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640080" y="1476755"/>
            <a:ext cx="2340864" cy="1182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615708" y="1470653"/>
            <a:ext cx="2258568" cy="1188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672083" y="1508760"/>
            <a:ext cx="2334895" cy="1150620"/>
          </a:xfrm>
          <a:custGeom>
            <a:avLst/>
            <a:gdLst/>
            <a:ahLst/>
            <a:cxnLst/>
            <a:rect l="l" t="t" r="r" b="b"/>
            <a:pathLst>
              <a:path w="2334895" h="1150620">
                <a:moveTo>
                  <a:pt x="0" y="1150620"/>
                </a:moveTo>
                <a:lnTo>
                  <a:pt x="2334767" y="1150620"/>
                </a:lnTo>
                <a:lnTo>
                  <a:pt x="2334767" y="0"/>
                </a:lnTo>
                <a:lnTo>
                  <a:pt x="0" y="0"/>
                </a:lnTo>
                <a:lnTo>
                  <a:pt x="0" y="115062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728906" y="1519919"/>
            <a:ext cx="2377006" cy="1107996"/>
          </a:xfrm>
          <a:prstGeom prst="rect">
            <a:avLst/>
          </a:prstGeom>
          <a:ln w="12191">
            <a:solidFill>
              <a:srgbClr val="095A8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00660" marR="193040" indent="36830" algn="ctr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exploratory  research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where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researcher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interested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getting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inexpensive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approximation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the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truth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1839467" y="1373124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4747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2980944" y="2884919"/>
            <a:ext cx="1411224" cy="5608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3195827" y="2846819"/>
            <a:ext cx="976871" cy="688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3006851" y="2910839"/>
            <a:ext cx="1309370" cy="459105"/>
          </a:xfrm>
          <a:custGeom>
            <a:avLst/>
            <a:gdLst/>
            <a:ahLst/>
            <a:cxnLst/>
            <a:rect l="l" t="t" r="r" b="b"/>
            <a:pathLst>
              <a:path w="1309370" h="459104">
                <a:moveTo>
                  <a:pt x="1232662" y="0"/>
                </a:moveTo>
                <a:lnTo>
                  <a:pt x="76454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4"/>
                </a:lnTo>
                <a:lnTo>
                  <a:pt x="0" y="382270"/>
                </a:lnTo>
                <a:lnTo>
                  <a:pt x="6016" y="412003"/>
                </a:lnTo>
                <a:lnTo>
                  <a:pt x="22415" y="436308"/>
                </a:lnTo>
                <a:lnTo>
                  <a:pt x="46720" y="452707"/>
                </a:lnTo>
                <a:lnTo>
                  <a:pt x="76454" y="458724"/>
                </a:lnTo>
                <a:lnTo>
                  <a:pt x="1232662" y="458724"/>
                </a:lnTo>
                <a:lnTo>
                  <a:pt x="1262395" y="452707"/>
                </a:lnTo>
                <a:lnTo>
                  <a:pt x="1286700" y="436308"/>
                </a:lnTo>
                <a:lnTo>
                  <a:pt x="1303099" y="412003"/>
                </a:lnTo>
                <a:lnTo>
                  <a:pt x="1309115" y="382270"/>
                </a:lnTo>
                <a:lnTo>
                  <a:pt x="1309115" y="76454"/>
                </a:lnTo>
                <a:lnTo>
                  <a:pt x="1303099" y="46720"/>
                </a:lnTo>
                <a:lnTo>
                  <a:pt x="1286700" y="22415"/>
                </a:lnTo>
                <a:lnTo>
                  <a:pt x="1262395" y="6016"/>
                </a:lnTo>
                <a:lnTo>
                  <a:pt x="123266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3317240" y="2902712"/>
            <a:ext cx="687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Quota  Sam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2462783" y="3477767"/>
            <a:ext cx="2447544" cy="1266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2494788" y="3509771"/>
            <a:ext cx="2333625" cy="115252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346075" marR="298450" indent="39370"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  nonprobability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equivalent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stratified  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3660647" y="3369564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462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802123" y="889990"/>
            <a:ext cx="1411224" cy="559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953000" y="851903"/>
            <a:ext cx="1153680" cy="688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4828032" y="915924"/>
            <a:ext cx="1309370" cy="457200"/>
          </a:xfrm>
          <a:custGeom>
            <a:avLst/>
            <a:gdLst/>
            <a:ahLst/>
            <a:cxnLst/>
            <a:rect l="l" t="t" r="r" b="b"/>
            <a:pathLst>
              <a:path w="1309370" h="457200">
                <a:moveTo>
                  <a:pt x="1232915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2915" y="457200"/>
                </a:lnTo>
                <a:lnTo>
                  <a:pt x="1262556" y="451205"/>
                </a:lnTo>
                <a:lnTo>
                  <a:pt x="1286779" y="434863"/>
                </a:lnTo>
                <a:lnTo>
                  <a:pt x="1303121" y="410640"/>
                </a:lnTo>
                <a:lnTo>
                  <a:pt x="1309115" y="381000"/>
                </a:lnTo>
                <a:lnTo>
                  <a:pt x="1309115" y="76200"/>
                </a:lnTo>
                <a:lnTo>
                  <a:pt x="1303121" y="46559"/>
                </a:lnTo>
                <a:lnTo>
                  <a:pt x="1286779" y="22336"/>
                </a:lnTo>
                <a:lnTo>
                  <a:pt x="1262556" y="5994"/>
                </a:lnTo>
                <a:lnTo>
                  <a:pt x="1232915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4828032" y="915924"/>
            <a:ext cx="1309370" cy="457200"/>
          </a:xfrm>
          <a:custGeom>
            <a:avLst/>
            <a:gdLst/>
            <a:ahLst/>
            <a:cxnLst/>
            <a:rect l="l" t="t" r="r" b="b"/>
            <a:pathLst>
              <a:path w="1309370" h="457200">
                <a:moveTo>
                  <a:pt x="1232915" y="0"/>
                </a:moveTo>
                <a:lnTo>
                  <a:pt x="76200" y="0"/>
                </a:ln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94" y="410640"/>
                </a:lnTo>
                <a:lnTo>
                  <a:pt x="22336" y="434863"/>
                </a:lnTo>
                <a:lnTo>
                  <a:pt x="46559" y="451205"/>
                </a:lnTo>
                <a:lnTo>
                  <a:pt x="76200" y="457200"/>
                </a:lnTo>
                <a:lnTo>
                  <a:pt x="1232915" y="457200"/>
                </a:lnTo>
                <a:lnTo>
                  <a:pt x="1262556" y="451205"/>
                </a:lnTo>
                <a:lnTo>
                  <a:pt x="1286779" y="434863"/>
                </a:lnTo>
                <a:lnTo>
                  <a:pt x="1303121" y="410640"/>
                </a:lnTo>
                <a:lnTo>
                  <a:pt x="1309115" y="381000"/>
                </a:lnTo>
                <a:lnTo>
                  <a:pt x="1309115" y="76200"/>
                </a:lnTo>
                <a:lnTo>
                  <a:pt x="1303121" y="46559"/>
                </a:lnTo>
                <a:lnTo>
                  <a:pt x="1286779" y="22336"/>
                </a:lnTo>
                <a:lnTo>
                  <a:pt x="1262556" y="5994"/>
                </a:lnTo>
                <a:lnTo>
                  <a:pt x="1232915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 txBox="1"/>
          <p:nvPr/>
        </p:nvSpPr>
        <p:spPr>
          <a:xfrm>
            <a:off x="5073777" y="906907"/>
            <a:ext cx="82041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4"/>
          <p:cNvSpPr/>
          <p:nvPr/>
        </p:nvSpPr>
        <p:spPr>
          <a:xfrm>
            <a:off x="4283964" y="1476755"/>
            <a:ext cx="2447543" cy="1266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4328159" y="1577327"/>
            <a:ext cx="2400299" cy="1115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4315967" y="1508760"/>
            <a:ext cx="2333625" cy="1152525"/>
          </a:xfrm>
          <a:custGeom>
            <a:avLst/>
            <a:gdLst/>
            <a:ahLst/>
            <a:cxnLst/>
            <a:rect l="l" t="t" r="r" b="b"/>
            <a:pathLst>
              <a:path w="2333625" h="1152525">
                <a:moveTo>
                  <a:pt x="0" y="1152144"/>
                </a:moveTo>
                <a:lnTo>
                  <a:pt x="2333243" y="1152144"/>
                </a:lnTo>
                <a:lnTo>
                  <a:pt x="2333243" y="0"/>
                </a:lnTo>
                <a:lnTo>
                  <a:pt x="0" y="0"/>
                </a:lnTo>
                <a:lnTo>
                  <a:pt x="0" y="1152144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4315967" y="1508760"/>
            <a:ext cx="2333625" cy="115252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46050" marR="136525" indent="-1905" algn="ctr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researcher selects the  sample based on judgment.  This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usually and  extension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convenience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28"/>
          <p:cNvSpPr/>
          <p:nvPr/>
        </p:nvSpPr>
        <p:spPr>
          <a:xfrm>
            <a:off x="5483352" y="1373124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4747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6606540" y="2884919"/>
            <a:ext cx="1412748" cy="5608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6822947" y="2846819"/>
            <a:ext cx="1013447" cy="688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6632447" y="2910839"/>
            <a:ext cx="1310640" cy="459105"/>
          </a:xfrm>
          <a:custGeom>
            <a:avLst/>
            <a:gdLst/>
            <a:ahLst/>
            <a:cxnLst/>
            <a:rect l="l" t="t" r="r" b="b"/>
            <a:pathLst>
              <a:path w="1310640" h="459104">
                <a:moveTo>
                  <a:pt x="1234185" y="0"/>
                </a:moveTo>
                <a:lnTo>
                  <a:pt x="76453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4"/>
                </a:lnTo>
                <a:lnTo>
                  <a:pt x="0" y="382270"/>
                </a:lnTo>
                <a:lnTo>
                  <a:pt x="6016" y="412003"/>
                </a:lnTo>
                <a:lnTo>
                  <a:pt x="22415" y="436308"/>
                </a:lnTo>
                <a:lnTo>
                  <a:pt x="46720" y="452707"/>
                </a:lnTo>
                <a:lnTo>
                  <a:pt x="76453" y="458724"/>
                </a:lnTo>
                <a:lnTo>
                  <a:pt x="1234185" y="458724"/>
                </a:lnTo>
                <a:lnTo>
                  <a:pt x="1263919" y="452707"/>
                </a:lnTo>
                <a:lnTo>
                  <a:pt x="1288224" y="436308"/>
                </a:lnTo>
                <a:lnTo>
                  <a:pt x="1304623" y="412003"/>
                </a:lnTo>
                <a:lnTo>
                  <a:pt x="1310640" y="382270"/>
                </a:lnTo>
                <a:lnTo>
                  <a:pt x="1310640" y="76454"/>
                </a:lnTo>
                <a:lnTo>
                  <a:pt x="1304623" y="46720"/>
                </a:lnTo>
                <a:lnTo>
                  <a:pt x="1288224" y="22415"/>
                </a:lnTo>
                <a:lnTo>
                  <a:pt x="1263919" y="6016"/>
                </a:lnTo>
                <a:lnTo>
                  <a:pt x="1234185" y="0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 txBox="1"/>
          <p:nvPr/>
        </p:nvSpPr>
        <p:spPr>
          <a:xfrm>
            <a:off x="6944359" y="2902712"/>
            <a:ext cx="687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Sno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3"/>
          <p:cNvSpPr/>
          <p:nvPr/>
        </p:nvSpPr>
        <p:spPr>
          <a:xfrm>
            <a:off x="6071615" y="3477767"/>
            <a:ext cx="2482595" cy="1266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6103620" y="3579876"/>
            <a:ext cx="2458212" cy="1115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6103620" y="3509771"/>
            <a:ext cx="2368550" cy="1152525"/>
          </a:xfrm>
          <a:custGeom>
            <a:avLst/>
            <a:gdLst/>
            <a:ahLst/>
            <a:cxnLst/>
            <a:rect l="l" t="t" r="r" b="b"/>
            <a:pathLst>
              <a:path w="2368550" h="1152525">
                <a:moveTo>
                  <a:pt x="0" y="1152143"/>
                </a:moveTo>
                <a:lnTo>
                  <a:pt x="2368296" y="1152143"/>
                </a:lnTo>
                <a:lnTo>
                  <a:pt x="2368296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ln w="12191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 txBox="1"/>
          <p:nvPr/>
        </p:nvSpPr>
        <p:spPr>
          <a:xfrm>
            <a:off x="6103620" y="3509771"/>
            <a:ext cx="2368550" cy="115252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33350" marR="123825" indent="-1905" algn="ctr">
              <a:lnSpc>
                <a:spcPct val="100000"/>
              </a:lnSpc>
              <a:spcBef>
                <a:spcPts val="109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special nonprobability  method used when the  desired sample  characteristic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rare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7287768" y="3369564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462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41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Descriptive Statistics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82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Descriptive</a:t>
            </a:r>
            <a:r>
              <a:rPr sz="2800" spc="1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Statistics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5329428" y="1296924"/>
            <a:ext cx="3339083" cy="2599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364479" y="1331975"/>
            <a:ext cx="3218687" cy="2479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5359908" y="1327403"/>
            <a:ext cx="3228340" cy="2489200"/>
          </a:xfrm>
          <a:custGeom>
            <a:avLst/>
            <a:gdLst/>
            <a:ahLst/>
            <a:cxnLst/>
            <a:rect l="l" t="t" r="r" b="b"/>
            <a:pathLst>
              <a:path w="3228340" h="2489200">
                <a:moveTo>
                  <a:pt x="0" y="2488692"/>
                </a:moveTo>
                <a:lnTo>
                  <a:pt x="3227832" y="2488692"/>
                </a:lnTo>
                <a:lnTo>
                  <a:pt x="3227832" y="0"/>
                </a:lnTo>
                <a:lnTo>
                  <a:pt x="0" y="0"/>
                </a:lnTo>
                <a:lnTo>
                  <a:pt x="0" y="248869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1437894" y="4125874"/>
            <a:ext cx="62655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0" marR="5080" indent="-2248535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095A82"/>
                </a:solidFill>
                <a:latin typeface="Calibri"/>
                <a:cs typeface="Calibri"/>
              </a:rPr>
              <a:t>Descriptive </a:t>
            </a:r>
            <a:r>
              <a:rPr sz="1400" i="1" spc="-5" dirty="0">
                <a:solidFill>
                  <a:srgbClr val="095A82"/>
                </a:solidFill>
                <a:latin typeface="Calibri"/>
                <a:cs typeface="Calibri"/>
              </a:rPr>
              <a:t>Statistics primarily comprise of </a:t>
            </a:r>
            <a:r>
              <a:rPr sz="1400" i="1" dirty="0">
                <a:solidFill>
                  <a:srgbClr val="095A82"/>
                </a:solidFill>
                <a:latin typeface="Calibri"/>
                <a:cs typeface="Calibri"/>
              </a:rPr>
              <a:t>two </a:t>
            </a:r>
            <a:r>
              <a:rPr sz="1400" i="1" spc="-5" dirty="0">
                <a:solidFill>
                  <a:srgbClr val="095A82"/>
                </a:solidFill>
                <a:latin typeface="Calibri"/>
                <a:cs typeface="Calibri"/>
              </a:rPr>
              <a:t>major components: </a:t>
            </a:r>
            <a:r>
              <a:rPr sz="1400" i="1" dirty="0">
                <a:solidFill>
                  <a:srgbClr val="095A82"/>
                </a:solidFill>
                <a:latin typeface="Calibri"/>
                <a:cs typeface="Calibri"/>
              </a:rPr>
              <a:t>Measures </a:t>
            </a:r>
            <a:r>
              <a:rPr sz="1400" i="1" spc="-5" dirty="0">
                <a:solidFill>
                  <a:srgbClr val="095A82"/>
                </a:solidFill>
                <a:latin typeface="Calibri"/>
                <a:cs typeface="Calibri"/>
              </a:rPr>
              <a:t>of Center  and </a:t>
            </a:r>
            <a:r>
              <a:rPr sz="1400" i="1" dirty="0">
                <a:solidFill>
                  <a:srgbClr val="095A82"/>
                </a:solidFill>
                <a:latin typeface="Calibri"/>
                <a:cs typeface="Calibri"/>
              </a:rPr>
              <a:t>Measures </a:t>
            </a:r>
            <a:r>
              <a:rPr sz="1400" i="1" spc="-5" dirty="0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sz="1400" i="1" spc="-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95A82"/>
                </a:solidFill>
                <a:latin typeface="Calibri"/>
                <a:cs typeface="Calibri"/>
              </a:rPr>
              <a:t>Spread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652272" y="1342644"/>
            <a:ext cx="3858767" cy="250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766572" y="1531619"/>
            <a:ext cx="3642360" cy="218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84276" y="1374647"/>
            <a:ext cx="3744595" cy="2394585"/>
          </a:xfrm>
          <a:custGeom>
            <a:avLst/>
            <a:gdLst/>
            <a:ahLst/>
            <a:cxnLst/>
            <a:rect l="l" t="t" r="r" b="b"/>
            <a:pathLst>
              <a:path w="3744595" h="2394585">
                <a:moveTo>
                  <a:pt x="3345434" y="0"/>
                </a:moveTo>
                <a:lnTo>
                  <a:pt x="399046" y="0"/>
                </a:lnTo>
                <a:lnTo>
                  <a:pt x="352507" y="2685"/>
                </a:lnTo>
                <a:lnTo>
                  <a:pt x="307546" y="10540"/>
                </a:lnTo>
                <a:lnTo>
                  <a:pt x="264461" y="23266"/>
                </a:lnTo>
                <a:lnTo>
                  <a:pt x="223552" y="40564"/>
                </a:lnTo>
                <a:lnTo>
                  <a:pt x="185118" y="62133"/>
                </a:lnTo>
                <a:lnTo>
                  <a:pt x="149459" y="87674"/>
                </a:lnTo>
                <a:lnTo>
                  <a:pt x="116874" y="116887"/>
                </a:lnTo>
                <a:lnTo>
                  <a:pt x="87663" y="149473"/>
                </a:lnTo>
                <a:lnTo>
                  <a:pt x="62124" y="185132"/>
                </a:lnTo>
                <a:lnTo>
                  <a:pt x="40558" y="223564"/>
                </a:lnTo>
                <a:lnTo>
                  <a:pt x="23262" y="264470"/>
                </a:lnTo>
                <a:lnTo>
                  <a:pt x="10538" y="307550"/>
                </a:lnTo>
                <a:lnTo>
                  <a:pt x="2684" y="352504"/>
                </a:lnTo>
                <a:lnTo>
                  <a:pt x="0" y="399034"/>
                </a:lnTo>
                <a:lnTo>
                  <a:pt x="0" y="1995170"/>
                </a:lnTo>
                <a:lnTo>
                  <a:pt x="2684" y="2041699"/>
                </a:lnTo>
                <a:lnTo>
                  <a:pt x="10538" y="2086653"/>
                </a:lnTo>
                <a:lnTo>
                  <a:pt x="23262" y="2129733"/>
                </a:lnTo>
                <a:lnTo>
                  <a:pt x="40558" y="2170639"/>
                </a:lnTo>
                <a:lnTo>
                  <a:pt x="62124" y="2209071"/>
                </a:lnTo>
                <a:lnTo>
                  <a:pt x="87663" y="2244730"/>
                </a:lnTo>
                <a:lnTo>
                  <a:pt x="116874" y="2277316"/>
                </a:lnTo>
                <a:lnTo>
                  <a:pt x="149459" y="2306529"/>
                </a:lnTo>
                <a:lnTo>
                  <a:pt x="185118" y="2332070"/>
                </a:lnTo>
                <a:lnTo>
                  <a:pt x="223552" y="2353639"/>
                </a:lnTo>
                <a:lnTo>
                  <a:pt x="264461" y="2370937"/>
                </a:lnTo>
                <a:lnTo>
                  <a:pt x="307546" y="2383663"/>
                </a:lnTo>
                <a:lnTo>
                  <a:pt x="352507" y="2391518"/>
                </a:lnTo>
                <a:lnTo>
                  <a:pt x="399046" y="2394204"/>
                </a:lnTo>
                <a:lnTo>
                  <a:pt x="3345434" y="2394204"/>
                </a:lnTo>
                <a:lnTo>
                  <a:pt x="3391963" y="2391518"/>
                </a:lnTo>
                <a:lnTo>
                  <a:pt x="3436917" y="2383663"/>
                </a:lnTo>
                <a:lnTo>
                  <a:pt x="3479997" y="2370937"/>
                </a:lnTo>
                <a:lnTo>
                  <a:pt x="3520903" y="2353639"/>
                </a:lnTo>
                <a:lnTo>
                  <a:pt x="3559335" y="2332070"/>
                </a:lnTo>
                <a:lnTo>
                  <a:pt x="3594994" y="2306529"/>
                </a:lnTo>
                <a:lnTo>
                  <a:pt x="3627580" y="2277316"/>
                </a:lnTo>
                <a:lnTo>
                  <a:pt x="3656793" y="2244730"/>
                </a:lnTo>
                <a:lnTo>
                  <a:pt x="3682334" y="2209071"/>
                </a:lnTo>
                <a:lnTo>
                  <a:pt x="3703903" y="2170639"/>
                </a:lnTo>
                <a:lnTo>
                  <a:pt x="3721201" y="2129733"/>
                </a:lnTo>
                <a:lnTo>
                  <a:pt x="3733927" y="2086653"/>
                </a:lnTo>
                <a:lnTo>
                  <a:pt x="3741782" y="2041699"/>
                </a:lnTo>
                <a:lnTo>
                  <a:pt x="3744468" y="1995170"/>
                </a:lnTo>
                <a:lnTo>
                  <a:pt x="3744468" y="399034"/>
                </a:lnTo>
                <a:lnTo>
                  <a:pt x="3741782" y="352504"/>
                </a:lnTo>
                <a:lnTo>
                  <a:pt x="3733927" y="307550"/>
                </a:lnTo>
                <a:lnTo>
                  <a:pt x="3721201" y="264470"/>
                </a:lnTo>
                <a:lnTo>
                  <a:pt x="3703903" y="223564"/>
                </a:lnTo>
                <a:lnTo>
                  <a:pt x="3682334" y="185132"/>
                </a:lnTo>
                <a:lnTo>
                  <a:pt x="3656793" y="149473"/>
                </a:lnTo>
                <a:lnTo>
                  <a:pt x="3627580" y="116887"/>
                </a:lnTo>
                <a:lnTo>
                  <a:pt x="3594994" y="87674"/>
                </a:lnTo>
                <a:lnTo>
                  <a:pt x="3559335" y="62133"/>
                </a:lnTo>
                <a:lnTo>
                  <a:pt x="3520903" y="40564"/>
                </a:lnTo>
                <a:lnTo>
                  <a:pt x="3479997" y="23266"/>
                </a:lnTo>
                <a:lnTo>
                  <a:pt x="3436917" y="10540"/>
                </a:lnTo>
                <a:lnTo>
                  <a:pt x="3391963" y="2685"/>
                </a:lnTo>
                <a:lnTo>
                  <a:pt x="33454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84276" y="1374647"/>
            <a:ext cx="3744595" cy="2394585"/>
          </a:xfrm>
          <a:custGeom>
            <a:avLst/>
            <a:gdLst/>
            <a:ahLst/>
            <a:cxnLst/>
            <a:rect l="l" t="t" r="r" b="b"/>
            <a:pathLst>
              <a:path w="3744595" h="2394585">
                <a:moveTo>
                  <a:pt x="0" y="399034"/>
                </a:moveTo>
                <a:lnTo>
                  <a:pt x="2684" y="352504"/>
                </a:lnTo>
                <a:lnTo>
                  <a:pt x="10538" y="307550"/>
                </a:lnTo>
                <a:lnTo>
                  <a:pt x="23262" y="264470"/>
                </a:lnTo>
                <a:lnTo>
                  <a:pt x="40558" y="223564"/>
                </a:lnTo>
                <a:lnTo>
                  <a:pt x="62124" y="185132"/>
                </a:lnTo>
                <a:lnTo>
                  <a:pt x="87663" y="149473"/>
                </a:lnTo>
                <a:lnTo>
                  <a:pt x="116874" y="116887"/>
                </a:lnTo>
                <a:lnTo>
                  <a:pt x="149459" y="87674"/>
                </a:lnTo>
                <a:lnTo>
                  <a:pt x="185118" y="62133"/>
                </a:lnTo>
                <a:lnTo>
                  <a:pt x="223552" y="40564"/>
                </a:lnTo>
                <a:lnTo>
                  <a:pt x="264461" y="23266"/>
                </a:lnTo>
                <a:lnTo>
                  <a:pt x="307546" y="10540"/>
                </a:lnTo>
                <a:lnTo>
                  <a:pt x="352507" y="2685"/>
                </a:lnTo>
                <a:lnTo>
                  <a:pt x="399046" y="0"/>
                </a:lnTo>
                <a:lnTo>
                  <a:pt x="3345434" y="0"/>
                </a:lnTo>
                <a:lnTo>
                  <a:pt x="3391963" y="2685"/>
                </a:lnTo>
                <a:lnTo>
                  <a:pt x="3436917" y="10540"/>
                </a:lnTo>
                <a:lnTo>
                  <a:pt x="3479997" y="23266"/>
                </a:lnTo>
                <a:lnTo>
                  <a:pt x="3520903" y="40564"/>
                </a:lnTo>
                <a:lnTo>
                  <a:pt x="3559335" y="62133"/>
                </a:lnTo>
                <a:lnTo>
                  <a:pt x="3594994" y="87674"/>
                </a:lnTo>
                <a:lnTo>
                  <a:pt x="3627580" y="116887"/>
                </a:lnTo>
                <a:lnTo>
                  <a:pt x="3656793" y="149473"/>
                </a:lnTo>
                <a:lnTo>
                  <a:pt x="3682334" y="185132"/>
                </a:lnTo>
                <a:lnTo>
                  <a:pt x="3703903" y="223564"/>
                </a:lnTo>
                <a:lnTo>
                  <a:pt x="3721201" y="264470"/>
                </a:lnTo>
                <a:lnTo>
                  <a:pt x="3733927" y="307550"/>
                </a:lnTo>
                <a:lnTo>
                  <a:pt x="3741782" y="352504"/>
                </a:lnTo>
                <a:lnTo>
                  <a:pt x="3744468" y="399034"/>
                </a:lnTo>
                <a:lnTo>
                  <a:pt x="3744468" y="1995170"/>
                </a:lnTo>
                <a:lnTo>
                  <a:pt x="3741782" y="2041699"/>
                </a:lnTo>
                <a:lnTo>
                  <a:pt x="3733927" y="2086653"/>
                </a:lnTo>
                <a:lnTo>
                  <a:pt x="3721201" y="2129733"/>
                </a:lnTo>
                <a:lnTo>
                  <a:pt x="3703903" y="2170639"/>
                </a:lnTo>
                <a:lnTo>
                  <a:pt x="3682334" y="2209071"/>
                </a:lnTo>
                <a:lnTo>
                  <a:pt x="3656793" y="2244730"/>
                </a:lnTo>
                <a:lnTo>
                  <a:pt x="3627580" y="2277316"/>
                </a:lnTo>
                <a:lnTo>
                  <a:pt x="3594994" y="2306529"/>
                </a:lnTo>
                <a:lnTo>
                  <a:pt x="3559335" y="2332070"/>
                </a:lnTo>
                <a:lnTo>
                  <a:pt x="3520903" y="2353639"/>
                </a:lnTo>
                <a:lnTo>
                  <a:pt x="3479997" y="2370937"/>
                </a:lnTo>
                <a:lnTo>
                  <a:pt x="3436917" y="2383663"/>
                </a:lnTo>
                <a:lnTo>
                  <a:pt x="3391963" y="2391518"/>
                </a:lnTo>
                <a:lnTo>
                  <a:pt x="3345434" y="2394204"/>
                </a:lnTo>
                <a:lnTo>
                  <a:pt x="399046" y="2394204"/>
                </a:lnTo>
                <a:lnTo>
                  <a:pt x="352507" y="2391518"/>
                </a:lnTo>
                <a:lnTo>
                  <a:pt x="307546" y="2383663"/>
                </a:lnTo>
                <a:lnTo>
                  <a:pt x="264461" y="2370937"/>
                </a:lnTo>
                <a:lnTo>
                  <a:pt x="223552" y="2353639"/>
                </a:lnTo>
                <a:lnTo>
                  <a:pt x="185118" y="2332070"/>
                </a:lnTo>
                <a:lnTo>
                  <a:pt x="149459" y="2306529"/>
                </a:lnTo>
                <a:lnTo>
                  <a:pt x="116874" y="2277316"/>
                </a:lnTo>
                <a:lnTo>
                  <a:pt x="87663" y="2244730"/>
                </a:lnTo>
                <a:lnTo>
                  <a:pt x="62124" y="2209071"/>
                </a:lnTo>
                <a:lnTo>
                  <a:pt x="40558" y="2170639"/>
                </a:lnTo>
                <a:lnTo>
                  <a:pt x="23262" y="2129733"/>
                </a:lnTo>
                <a:lnTo>
                  <a:pt x="10538" y="2086653"/>
                </a:lnTo>
                <a:lnTo>
                  <a:pt x="2684" y="2041699"/>
                </a:lnTo>
                <a:lnTo>
                  <a:pt x="0" y="1995170"/>
                </a:lnTo>
                <a:lnTo>
                  <a:pt x="0" y="399034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879449" y="1587245"/>
            <a:ext cx="3318510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Descriptive Statistics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 analysis</a:t>
            </a:r>
            <a:endParaRPr sz="1400">
              <a:latin typeface="Calibri"/>
              <a:cs typeface="Calibri"/>
            </a:endParaRPr>
          </a:p>
          <a:p>
            <a:pPr marL="227329">
              <a:lnSpc>
                <a:spcPct val="100000"/>
              </a:lnSpc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strategy</a:t>
            </a:r>
            <a:endParaRPr sz="1400">
              <a:latin typeface="Calibri"/>
              <a:cs typeface="Calibri"/>
            </a:endParaRPr>
          </a:p>
          <a:p>
            <a:pPr marL="227329" marR="5080" indent="-214629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deals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presentation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numerical  facts, or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either tables or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graph  form,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methodology of  analysing the</a:t>
            </a:r>
            <a:r>
              <a:rPr sz="1400" spc="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227329" marR="97790" indent="-214629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Example: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student's grade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point average  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(GPA),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provides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good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understanding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analysing his overall performance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3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Mean   Median   Mode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1. Understanding the Data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881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Mean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518159" y="1249680"/>
            <a:ext cx="4434840" cy="1770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50163" y="1281683"/>
            <a:ext cx="4320540" cy="1656714"/>
          </a:xfrm>
          <a:custGeom>
            <a:avLst/>
            <a:gdLst/>
            <a:ahLst/>
            <a:cxnLst/>
            <a:rect l="l" t="t" r="r" b="b"/>
            <a:pathLst>
              <a:path w="4320540" h="1656714">
                <a:moveTo>
                  <a:pt x="4044441" y="0"/>
                </a:moveTo>
                <a:lnTo>
                  <a:pt x="276110" y="0"/>
                </a:lnTo>
                <a:lnTo>
                  <a:pt x="226480" y="4446"/>
                </a:lnTo>
                <a:lnTo>
                  <a:pt x="179767" y="17268"/>
                </a:lnTo>
                <a:lnTo>
                  <a:pt x="136753" y="37686"/>
                </a:lnTo>
                <a:lnTo>
                  <a:pt x="98217" y="64920"/>
                </a:lnTo>
                <a:lnTo>
                  <a:pt x="64938" y="98194"/>
                </a:lnTo>
                <a:lnTo>
                  <a:pt x="37697" y="136727"/>
                </a:lnTo>
                <a:lnTo>
                  <a:pt x="17274" y="179741"/>
                </a:lnTo>
                <a:lnTo>
                  <a:pt x="4448" y="226457"/>
                </a:lnTo>
                <a:lnTo>
                  <a:pt x="0" y="276098"/>
                </a:lnTo>
                <a:lnTo>
                  <a:pt x="0" y="1380489"/>
                </a:lnTo>
                <a:lnTo>
                  <a:pt x="4448" y="1430130"/>
                </a:lnTo>
                <a:lnTo>
                  <a:pt x="17274" y="1476846"/>
                </a:lnTo>
                <a:lnTo>
                  <a:pt x="37697" y="1519860"/>
                </a:lnTo>
                <a:lnTo>
                  <a:pt x="64938" y="1558393"/>
                </a:lnTo>
                <a:lnTo>
                  <a:pt x="98217" y="1591667"/>
                </a:lnTo>
                <a:lnTo>
                  <a:pt x="136753" y="1618901"/>
                </a:lnTo>
                <a:lnTo>
                  <a:pt x="179767" y="1639319"/>
                </a:lnTo>
                <a:lnTo>
                  <a:pt x="226480" y="1652141"/>
                </a:lnTo>
                <a:lnTo>
                  <a:pt x="276110" y="1656588"/>
                </a:lnTo>
                <a:lnTo>
                  <a:pt x="4044441" y="1656588"/>
                </a:lnTo>
                <a:lnTo>
                  <a:pt x="4094082" y="1652141"/>
                </a:lnTo>
                <a:lnTo>
                  <a:pt x="4140798" y="1639319"/>
                </a:lnTo>
                <a:lnTo>
                  <a:pt x="4183812" y="1618901"/>
                </a:lnTo>
                <a:lnTo>
                  <a:pt x="4222345" y="1591667"/>
                </a:lnTo>
                <a:lnTo>
                  <a:pt x="4255619" y="1558393"/>
                </a:lnTo>
                <a:lnTo>
                  <a:pt x="4282853" y="1519860"/>
                </a:lnTo>
                <a:lnTo>
                  <a:pt x="4303271" y="1476846"/>
                </a:lnTo>
                <a:lnTo>
                  <a:pt x="4316093" y="1430130"/>
                </a:lnTo>
                <a:lnTo>
                  <a:pt x="4320540" y="1380489"/>
                </a:lnTo>
                <a:lnTo>
                  <a:pt x="4320540" y="276098"/>
                </a:lnTo>
                <a:lnTo>
                  <a:pt x="4316093" y="226457"/>
                </a:lnTo>
                <a:lnTo>
                  <a:pt x="4303271" y="179741"/>
                </a:lnTo>
                <a:lnTo>
                  <a:pt x="4282853" y="136727"/>
                </a:lnTo>
                <a:lnTo>
                  <a:pt x="4255619" y="98194"/>
                </a:lnTo>
                <a:lnTo>
                  <a:pt x="4222345" y="64920"/>
                </a:lnTo>
                <a:lnTo>
                  <a:pt x="4183812" y="37686"/>
                </a:lnTo>
                <a:lnTo>
                  <a:pt x="4140798" y="17268"/>
                </a:lnTo>
                <a:lnTo>
                  <a:pt x="4094082" y="4446"/>
                </a:lnTo>
                <a:lnTo>
                  <a:pt x="4044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50163" y="1281683"/>
            <a:ext cx="4320540" cy="1656714"/>
          </a:xfrm>
          <a:custGeom>
            <a:avLst/>
            <a:gdLst/>
            <a:ahLst/>
            <a:cxnLst/>
            <a:rect l="l" t="t" r="r" b="b"/>
            <a:pathLst>
              <a:path w="4320540" h="1656714">
                <a:moveTo>
                  <a:pt x="0" y="276098"/>
                </a:moveTo>
                <a:lnTo>
                  <a:pt x="4448" y="226457"/>
                </a:lnTo>
                <a:lnTo>
                  <a:pt x="17274" y="179741"/>
                </a:lnTo>
                <a:lnTo>
                  <a:pt x="37697" y="136727"/>
                </a:lnTo>
                <a:lnTo>
                  <a:pt x="64938" y="98194"/>
                </a:lnTo>
                <a:lnTo>
                  <a:pt x="98217" y="64920"/>
                </a:lnTo>
                <a:lnTo>
                  <a:pt x="136753" y="37686"/>
                </a:lnTo>
                <a:lnTo>
                  <a:pt x="179767" y="17268"/>
                </a:lnTo>
                <a:lnTo>
                  <a:pt x="226480" y="4446"/>
                </a:lnTo>
                <a:lnTo>
                  <a:pt x="276110" y="0"/>
                </a:lnTo>
                <a:lnTo>
                  <a:pt x="4044441" y="0"/>
                </a:lnTo>
                <a:lnTo>
                  <a:pt x="4094082" y="4446"/>
                </a:lnTo>
                <a:lnTo>
                  <a:pt x="4140798" y="17268"/>
                </a:lnTo>
                <a:lnTo>
                  <a:pt x="4183812" y="37686"/>
                </a:lnTo>
                <a:lnTo>
                  <a:pt x="4222345" y="64920"/>
                </a:lnTo>
                <a:lnTo>
                  <a:pt x="4255619" y="98194"/>
                </a:lnTo>
                <a:lnTo>
                  <a:pt x="4282853" y="136727"/>
                </a:lnTo>
                <a:lnTo>
                  <a:pt x="4303271" y="179741"/>
                </a:lnTo>
                <a:lnTo>
                  <a:pt x="4316093" y="226457"/>
                </a:lnTo>
                <a:lnTo>
                  <a:pt x="4320540" y="276098"/>
                </a:lnTo>
                <a:lnTo>
                  <a:pt x="4320540" y="1380489"/>
                </a:lnTo>
                <a:lnTo>
                  <a:pt x="4316093" y="1430130"/>
                </a:lnTo>
                <a:lnTo>
                  <a:pt x="4303271" y="1476846"/>
                </a:lnTo>
                <a:lnTo>
                  <a:pt x="4282853" y="1519860"/>
                </a:lnTo>
                <a:lnTo>
                  <a:pt x="4255619" y="1558393"/>
                </a:lnTo>
                <a:lnTo>
                  <a:pt x="4222345" y="1591667"/>
                </a:lnTo>
                <a:lnTo>
                  <a:pt x="4183812" y="1618901"/>
                </a:lnTo>
                <a:lnTo>
                  <a:pt x="4140798" y="1639319"/>
                </a:lnTo>
                <a:lnTo>
                  <a:pt x="4094082" y="1652141"/>
                </a:lnTo>
                <a:lnTo>
                  <a:pt x="4044441" y="1656588"/>
                </a:lnTo>
                <a:lnTo>
                  <a:pt x="276110" y="1656588"/>
                </a:lnTo>
                <a:lnTo>
                  <a:pt x="226480" y="1652141"/>
                </a:lnTo>
                <a:lnTo>
                  <a:pt x="179767" y="1639319"/>
                </a:lnTo>
                <a:lnTo>
                  <a:pt x="136753" y="1618901"/>
                </a:lnTo>
                <a:lnTo>
                  <a:pt x="98217" y="1591667"/>
                </a:lnTo>
                <a:lnTo>
                  <a:pt x="64938" y="1558393"/>
                </a:lnTo>
                <a:lnTo>
                  <a:pt x="37697" y="1519860"/>
                </a:lnTo>
                <a:lnTo>
                  <a:pt x="17274" y="1476846"/>
                </a:lnTo>
                <a:lnTo>
                  <a:pt x="4448" y="1430130"/>
                </a:lnTo>
                <a:lnTo>
                  <a:pt x="0" y="1380489"/>
                </a:lnTo>
                <a:lnTo>
                  <a:pt x="0" y="276098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709676" y="1552447"/>
            <a:ext cx="35382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marR="5080" indent="-214629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mean of set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numbers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x1, x2,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x3…..xN is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defined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as,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1696211" y="2109216"/>
            <a:ext cx="2028443" cy="829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844796" y="1996414"/>
            <a:ext cx="804697" cy="2773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871465" y="2066670"/>
            <a:ext cx="614680" cy="86995"/>
          </a:xfrm>
          <a:custGeom>
            <a:avLst/>
            <a:gdLst/>
            <a:ahLst/>
            <a:cxnLst/>
            <a:rect l="l" t="t" r="r" b="b"/>
            <a:pathLst>
              <a:path w="614679" h="86994">
                <a:moveTo>
                  <a:pt x="585766" y="28956"/>
                </a:moveTo>
                <a:lnTo>
                  <a:pt x="542163" y="28956"/>
                </a:lnTo>
                <a:lnTo>
                  <a:pt x="542163" y="57912"/>
                </a:lnTo>
                <a:lnTo>
                  <a:pt x="527769" y="57925"/>
                </a:lnTo>
                <a:lnTo>
                  <a:pt x="527812" y="86868"/>
                </a:lnTo>
                <a:lnTo>
                  <a:pt x="614553" y="43306"/>
                </a:lnTo>
                <a:lnTo>
                  <a:pt x="585766" y="28956"/>
                </a:lnTo>
                <a:close/>
              </a:path>
              <a:path w="614679" h="86994">
                <a:moveTo>
                  <a:pt x="527727" y="28969"/>
                </a:moveTo>
                <a:lnTo>
                  <a:pt x="0" y="29464"/>
                </a:lnTo>
                <a:lnTo>
                  <a:pt x="0" y="58420"/>
                </a:lnTo>
                <a:lnTo>
                  <a:pt x="527769" y="57925"/>
                </a:lnTo>
                <a:lnTo>
                  <a:pt x="527727" y="28969"/>
                </a:lnTo>
                <a:close/>
              </a:path>
              <a:path w="614679" h="86994">
                <a:moveTo>
                  <a:pt x="542163" y="28956"/>
                </a:moveTo>
                <a:lnTo>
                  <a:pt x="527727" y="28969"/>
                </a:lnTo>
                <a:lnTo>
                  <a:pt x="527769" y="57925"/>
                </a:lnTo>
                <a:lnTo>
                  <a:pt x="542163" y="57912"/>
                </a:lnTo>
                <a:lnTo>
                  <a:pt x="542163" y="28956"/>
                </a:lnTo>
                <a:close/>
              </a:path>
              <a:path w="614679" h="86994">
                <a:moveTo>
                  <a:pt x="527685" y="0"/>
                </a:moveTo>
                <a:lnTo>
                  <a:pt x="527727" y="28969"/>
                </a:lnTo>
                <a:lnTo>
                  <a:pt x="585766" y="28956"/>
                </a:lnTo>
                <a:lnTo>
                  <a:pt x="527685" y="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931408" y="3616452"/>
            <a:ext cx="1967484" cy="330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5966459" y="3651503"/>
            <a:ext cx="1847088" cy="210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5961888" y="3646932"/>
            <a:ext cx="1856739" cy="219710"/>
          </a:xfrm>
          <a:custGeom>
            <a:avLst/>
            <a:gdLst/>
            <a:ahLst/>
            <a:cxnLst/>
            <a:rect l="l" t="t" r="r" b="b"/>
            <a:pathLst>
              <a:path w="1856740" h="219710">
                <a:moveTo>
                  <a:pt x="0" y="219456"/>
                </a:moveTo>
                <a:lnTo>
                  <a:pt x="1856232" y="219456"/>
                </a:lnTo>
                <a:lnTo>
                  <a:pt x="1856232" y="0"/>
                </a:lnTo>
                <a:lnTo>
                  <a:pt x="0" y="0"/>
                </a:lnTo>
                <a:lnTo>
                  <a:pt x="0" y="2194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6777228" y="2816339"/>
            <a:ext cx="277393" cy="9997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6847331" y="2843022"/>
            <a:ext cx="86995" cy="809625"/>
          </a:xfrm>
          <a:custGeom>
            <a:avLst/>
            <a:gdLst/>
            <a:ahLst/>
            <a:cxnLst/>
            <a:rect l="l" t="t" r="r" b="b"/>
            <a:pathLst>
              <a:path w="86995" h="809625">
                <a:moveTo>
                  <a:pt x="28956" y="722502"/>
                </a:moveTo>
                <a:lnTo>
                  <a:pt x="0" y="722502"/>
                </a:lnTo>
                <a:lnTo>
                  <a:pt x="43434" y="809370"/>
                </a:lnTo>
                <a:lnTo>
                  <a:pt x="79629" y="736980"/>
                </a:lnTo>
                <a:lnTo>
                  <a:pt x="28956" y="736980"/>
                </a:lnTo>
                <a:lnTo>
                  <a:pt x="28956" y="722502"/>
                </a:lnTo>
                <a:close/>
              </a:path>
              <a:path w="86995" h="809625">
                <a:moveTo>
                  <a:pt x="57912" y="0"/>
                </a:moveTo>
                <a:lnTo>
                  <a:pt x="28956" y="0"/>
                </a:lnTo>
                <a:lnTo>
                  <a:pt x="28956" y="736980"/>
                </a:lnTo>
                <a:lnTo>
                  <a:pt x="57912" y="736980"/>
                </a:lnTo>
                <a:lnTo>
                  <a:pt x="57912" y="0"/>
                </a:lnTo>
                <a:close/>
              </a:path>
              <a:path w="86995" h="809625">
                <a:moveTo>
                  <a:pt x="86868" y="722502"/>
                </a:moveTo>
                <a:lnTo>
                  <a:pt x="57912" y="722502"/>
                </a:lnTo>
                <a:lnTo>
                  <a:pt x="57912" y="736980"/>
                </a:lnTo>
                <a:lnTo>
                  <a:pt x="79629" y="736980"/>
                </a:lnTo>
                <a:lnTo>
                  <a:pt x="86868" y="722502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5454396" y="1344167"/>
            <a:ext cx="2923031" cy="15803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5458967" y="1397508"/>
            <a:ext cx="2863595" cy="1522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5486400" y="1376172"/>
            <a:ext cx="2809240" cy="1466215"/>
          </a:xfrm>
          <a:prstGeom prst="rect">
            <a:avLst/>
          </a:prstGeom>
          <a:solidFill>
            <a:srgbClr val="DCE2E3"/>
          </a:solidFill>
          <a:ln w="12192">
            <a:solidFill>
              <a:srgbClr val="7E7E7E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95"/>
              </a:spcBef>
            </a:pP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200" dirty="0">
                <a:latin typeface="Courier New"/>
                <a:cs typeface="Courier New"/>
              </a:rPr>
              <a:t>pandas </a:t>
            </a:r>
            <a:r>
              <a:rPr sz="1200" b="1" spc="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200" b="1" spc="1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pd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200" dirty="0">
                <a:latin typeface="Courier New"/>
                <a:cs typeface="Courier New"/>
              </a:rPr>
              <a:t>numpy </a:t>
            </a: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200" b="1" spc="3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np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x=[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7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20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10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22</a:t>
            </a:r>
            <a:r>
              <a:rPr sz="1200" dirty="0"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y=np.array(x)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"Mean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is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:</a:t>
            </a:r>
            <a:r>
              <a:rPr sz="1200" b="1" spc="-3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200" dirty="0">
                <a:latin typeface="Courier New"/>
                <a:cs typeface="Courier New"/>
              </a:rPr>
              <a:t>,y.mean())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77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15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Med</a:t>
            </a:r>
            <a:r>
              <a:rPr sz="2800" spc="-15" dirty="0">
                <a:solidFill>
                  <a:srgbClr val="095A82"/>
                </a:solidFill>
              </a:rPr>
              <a:t>i</a:t>
            </a:r>
            <a:r>
              <a:rPr sz="2800" spc="-5" dirty="0">
                <a:solidFill>
                  <a:srgbClr val="095A82"/>
                </a:solidFill>
              </a:rPr>
              <a:t>an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515112" y="1324355"/>
            <a:ext cx="4434840" cy="1769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47116" y="1356360"/>
            <a:ext cx="4320540" cy="1655445"/>
          </a:xfrm>
          <a:custGeom>
            <a:avLst/>
            <a:gdLst/>
            <a:ahLst/>
            <a:cxnLst/>
            <a:rect l="l" t="t" r="r" b="b"/>
            <a:pathLst>
              <a:path w="4320540" h="1655445">
                <a:moveTo>
                  <a:pt x="4044696" y="0"/>
                </a:moveTo>
                <a:lnTo>
                  <a:pt x="275844" y="0"/>
                </a:lnTo>
                <a:lnTo>
                  <a:pt x="226262" y="4442"/>
                </a:lnTo>
                <a:lnTo>
                  <a:pt x="179596" y="17251"/>
                </a:lnTo>
                <a:lnTo>
                  <a:pt x="136623" y="37648"/>
                </a:lnTo>
                <a:lnTo>
                  <a:pt x="98124" y="64856"/>
                </a:lnTo>
                <a:lnTo>
                  <a:pt x="64877" y="98098"/>
                </a:lnTo>
                <a:lnTo>
                  <a:pt x="37662" y="136595"/>
                </a:lnTo>
                <a:lnTo>
                  <a:pt x="17258" y="179570"/>
                </a:lnTo>
                <a:lnTo>
                  <a:pt x="4444" y="226246"/>
                </a:lnTo>
                <a:lnTo>
                  <a:pt x="0" y="275843"/>
                </a:lnTo>
                <a:lnTo>
                  <a:pt x="0" y="1379220"/>
                </a:lnTo>
                <a:lnTo>
                  <a:pt x="4444" y="1428817"/>
                </a:lnTo>
                <a:lnTo>
                  <a:pt x="17258" y="1475493"/>
                </a:lnTo>
                <a:lnTo>
                  <a:pt x="37662" y="1518468"/>
                </a:lnTo>
                <a:lnTo>
                  <a:pt x="64877" y="1556965"/>
                </a:lnTo>
                <a:lnTo>
                  <a:pt x="98124" y="1590207"/>
                </a:lnTo>
                <a:lnTo>
                  <a:pt x="136623" y="1617415"/>
                </a:lnTo>
                <a:lnTo>
                  <a:pt x="179596" y="1637812"/>
                </a:lnTo>
                <a:lnTo>
                  <a:pt x="226262" y="1650621"/>
                </a:lnTo>
                <a:lnTo>
                  <a:pt x="275844" y="1655064"/>
                </a:lnTo>
                <a:lnTo>
                  <a:pt x="4044696" y="1655064"/>
                </a:lnTo>
                <a:lnTo>
                  <a:pt x="4094293" y="1650621"/>
                </a:lnTo>
                <a:lnTo>
                  <a:pt x="4140969" y="1637812"/>
                </a:lnTo>
                <a:lnTo>
                  <a:pt x="4183944" y="1617415"/>
                </a:lnTo>
                <a:lnTo>
                  <a:pt x="4222441" y="1590207"/>
                </a:lnTo>
                <a:lnTo>
                  <a:pt x="4255683" y="1556965"/>
                </a:lnTo>
                <a:lnTo>
                  <a:pt x="4282891" y="1518468"/>
                </a:lnTo>
                <a:lnTo>
                  <a:pt x="4303288" y="1475493"/>
                </a:lnTo>
                <a:lnTo>
                  <a:pt x="4316097" y="1428817"/>
                </a:lnTo>
                <a:lnTo>
                  <a:pt x="4320540" y="1379220"/>
                </a:lnTo>
                <a:lnTo>
                  <a:pt x="4320540" y="275843"/>
                </a:lnTo>
                <a:lnTo>
                  <a:pt x="4316097" y="226246"/>
                </a:lnTo>
                <a:lnTo>
                  <a:pt x="4303288" y="179570"/>
                </a:lnTo>
                <a:lnTo>
                  <a:pt x="4282891" y="136595"/>
                </a:lnTo>
                <a:lnTo>
                  <a:pt x="4255683" y="98098"/>
                </a:lnTo>
                <a:lnTo>
                  <a:pt x="4222441" y="64856"/>
                </a:lnTo>
                <a:lnTo>
                  <a:pt x="4183944" y="37648"/>
                </a:lnTo>
                <a:lnTo>
                  <a:pt x="4140969" y="17251"/>
                </a:lnTo>
                <a:lnTo>
                  <a:pt x="4094293" y="4442"/>
                </a:lnTo>
                <a:lnTo>
                  <a:pt x="40446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47116" y="1356360"/>
            <a:ext cx="4320540" cy="1655445"/>
          </a:xfrm>
          <a:custGeom>
            <a:avLst/>
            <a:gdLst/>
            <a:ahLst/>
            <a:cxnLst/>
            <a:rect l="l" t="t" r="r" b="b"/>
            <a:pathLst>
              <a:path w="4320540" h="1655445">
                <a:moveTo>
                  <a:pt x="0" y="275843"/>
                </a:moveTo>
                <a:lnTo>
                  <a:pt x="4444" y="226246"/>
                </a:lnTo>
                <a:lnTo>
                  <a:pt x="17258" y="179570"/>
                </a:lnTo>
                <a:lnTo>
                  <a:pt x="37662" y="136595"/>
                </a:lnTo>
                <a:lnTo>
                  <a:pt x="64877" y="98098"/>
                </a:lnTo>
                <a:lnTo>
                  <a:pt x="98124" y="64856"/>
                </a:lnTo>
                <a:lnTo>
                  <a:pt x="136623" y="37648"/>
                </a:lnTo>
                <a:lnTo>
                  <a:pt x="179596" y="17251"/>
                </a:lnTo>
                <a:lnTo>
                  <a:pt x="226262" y="4442"/>
                </a:lnTo>
                <a:lnTo>
                  <a:pt x="275844" y="0"/>
                </a:lnTo>
                <a:lnTo>
                  <a:pt x="4044696" y="0"/>
                </a:lnTo>
                <a:lnTo>
                  <a:pt x="4094293" y="4442"/>
                </a:lnTo>
                <a:lnTo>
                  <a:pt x="4140969" y="17251"/>
                </a:lnTo>
                <a:lnTo>
                  <a:pt x="4183944" y="37648"/>
                </a:lnTo>
                <a:lnTo>
                  <a:pt x="4222441" y="64856"/>
                </a:lnTo>
                <a:lnTo>
                  <a:pt x="4255683" y="98098"/>
                </a:lnTo>
                <a:lnTo>
                  <a:pt x="4282891" y="136595"/>
                </a:lnTo>
                <a:lnTo>
                  <a:pt x="4303288" y="179570"/>
                </a:lnTo>
                <a:lnTo>
                  <a:pt x="4316097" y="226246"/>
                </a:lnTo>
                <a:lnTo>
                  <a:pt x="4320540" y="275843"/>
                </a:lnTo>
                <a:lnTo>
                  <a:pt x="4320540" y="1379220"/>
                </a:lnTo>
                <a:lnTo>
                  <a:pt x="4316097" y="1428817"/>
                </a:lnTo>
                <a:lnTo>
                  <a:pt x="4303288" y="1475493"/>
                </a:lnTo>
                <a:lnTo>
                  <a:pt x="4282891" y="1518468"/>
                </a:lnTo>
                <a:lnTo>
                  <a:pt x="4255683" y="1556965"/>
                </a:lnTo>
                <a:lnTo>
                  <a:pt x="4222441" y="1590207"/>
                </a:lnTo>
                <a:lnTo>
                  <a:pt x="4183944" y="1617415"/>
                </a:lnTo>
                <a:lnTo>
                  <a:pt x="4140969" y="1637812"/>
                </a:lnTo>
                <a:lnTo>
                  <a:pt x="4094293" y="1650621"/>
                </a:lnTo>
                <a:lnTo>
                  <a:pt x="4044696" y="1655064"/>
                </a:lnTo>
                <a:lnTo>
                  <a:pt x="275844" y="1655064"/>
                </a:lnTo>
                <a:lnTo>
                  <a:pt x="226262" y="1650621"/>
                </a:lnTo>
                <a:lnTo>
                  <a:pt x="179596" y="1637812"/>
                </a:lnTo>
                <a:lnTo>
                  <a:pt x="136623" y="1617415"/>
                </a:lnTo>
                <a:lnTo>
                  <a:pt x="98124" y="1590207"/>
                </a:lnTo>
                <a:lnTo>
                  <a:pt x="64877" y="1556965"/>
                </a:lnTo>
                <a:lnTo>
                  <a:pt x="37662" y="1518468"/>
                </a:lnTo>
                <a:lnTo>
                  <a:pt x="17258" y="1475493"/>
                </a:lnTo>
                <a:lnTo>
                  <a:pt x="4444" y="1428817"/>
                </a:lnTo>
                <a:lnTo>
                  <a:pt x="0" y="1379220"/>
                </a:lnTo>
                <a:lnTo>
                  <a:pt x="0" y="275843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706627" y="1734439"/>
            <a:ext cx="38227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statistical median of 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10" dirty="0">
                <a:solidFill>
                  <a:srgbClr val="5F5F5F"/>
                </a:solidFill>
                <a:latin typeface="Cambria Math"/>
                <a:cs typeface="Cambria Math"/>
              </a:rPr>
              <a:t>𝑥</a:t>
            </a:r>
            <a:r>
              <a:rPr sz="1500" spc="15" baseline="-16666" dirty="0">
                <a:solidFill>
                  <a:srgbClr val="5F5F5F"/>
                </a:solidFill>
                <a:latin typeface="Cambria Math"/>
                <a:cs typeface="Cambria Math"/>
              </a:rPr>
              <a:t>𝑖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defined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1191767" y="2068067"/>
            <a:ext cx="3031235" cy="731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841747" y="2071090"/>
            <a:ext cx="600443" cy="2773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868417" y="2141220"/>
            <a:ext cx="410845" cy="86995"/>
          </a:xfrm>
          <a:custGeom>
            <a:avLst/>
            <a:gdLst/>
            <a:ahLst/>
            <a:cxnLst/>
            <a:rect l="l" t="t" r="r" b="b"/>
            <a:pathLst>
              <a:path w="410845" h="86994">
                <a:moveTo>
                  <a:pt x="323596" y="0"/>
                </a:moveTo>
                <a:lnTo>
                  <a:pt x="323596" y="86868"/>
                </a:lnTo>
                <a:lnTo>
                  <a:pt x="381508" y="57912"/>
                </a:lnTo>
                <a:lnTo>
                  <a:pt x="338074" y="57912"/>
                </a:lnTo>
                <a:lnTo>
                  <a:pt x="338074" y="28956"/>
                </a:lnTo>
                <a:lnTo>
                  <a:pt x="381508" y="28956"/>
                </a:lnTo>
                <a:lnTo>
                  <a:pt x="323596" y="0"/>
                </a:lnTo>
                <a:close/>
              </a:path>
              <a:path w="410845" h="86994">
                <a:moveTo>
                  <a:pt x="32359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23596" y="57912"/>
                </a:lnTo>
                <a:lnTo>
                  <a:pt x="323596" y="28956"/>
                </a:lnTo>
                <a:close/>
              </a:path>
              <a:path w="410845" h="86994">
                <a:moveTo>
                  <a:pt x="381508" y="28956"/>
                </a:moveTo>
                <a:lnTo>
                  <a:pt x="338074" y="28956"/>
                </a:lnTo>
                <a:lnTo>
                  <a:pt x="338074" y="57912"/>
                </a:lnTo>
                <a:lnTo>
                  <a:pt x="381508" y="57912"/>
                </a:lnTo>
                <a:lnTo>
                  <a:pt x="410464" y="43434"/>
                </a:lnTo>
                <a:lnTo>
                  <a:pt x="381508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291071" y="3628644"/>
            <a:ext cx="1424940" cy="3490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326123" y="3663696"/>
            <a:ext cx="1304544" cy="228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6321552" y="3659123"/>
            <a:ext cx="1313815" cy="238125"/>
          </a:xfrm>
          <a:custGeom>
            <a:avLst/>
            <a:gdLst/>
            <a:ahLst/>
            <a:cxnLst/>
            <a:rect l="l" t="t" r="r" b="b"/>
            <a:pathLst>
              <a:path w="1313815" h="238125">
                <a:moveTo>
                  <a:pt x="0" y="237744"/>
                </a:moveTo>
                <a:lnTo>
                  <a:pt x="1313688" y="237744"/>
                </a:lnTo>
                <a:lnTo>
                  <a:pt x="1313688" y="0"/>
                </a:lnTo>
                <a:lnTo>
                  <a:pt x="0" y="0"/>
                </a:lnTo>
                <a:lnTo>
                  <a:pt x="0" y="2377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6865619" y="2891027"/>
            <a:ext cx="277393" cy="937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6935723" y="2917698"/>
            <a:ext cx="86995" cy="748030"/>
          </a:xfrm>
          <a:custGeom>
            <a:avLst/>
            <a:gdLst/>
            <a:ahLst/>
            <a:cxnLst/>
            <a:rect l="l" t="t" r="r" b="b"/>
            <a:pathLst>
              <a:path w="86995" h="748029">
                <a:moveTo>
                  <a:pt x="28955" y="660780"/>
                </a:moveTo>
                <a:lnTo>
                  <a:pt x="0" y="660780"/>
                </a:lnTo>
                <a:lnTo>
                  <a:pt x="43433" y="747648"/>
                </a:lnTo>
                <a:lnTo>
                  <a:pt x="79628" y="675258"/>
                </a:lnTo>
                <a:lnTo>
                  <a:pt x="28955" y="675258"/>
                </a:lnTo>
                <a:lnTo>
                  <a:pt x="28955" y="660780"/>
                </a:lnTo>
                <a:close/>
              </a:path>
              <a:path w="86995" h="748029">
                <a:moveTo>
                  <a:pt x="57911" y="0"/>
                </a:moveTo>
                <a:lnTo>
                  <a:pt x="28955" y="0"/>
                </a:lnTo>
                <a:lnTo>
                  <a:pt x="28955" y="675258"/>
                </a:lnTo>
                <a:lnTo>
                  <a:pt x="57911" y="675258"/>
                </a:lnTo>
                <a:lnTo>
                  <a:pt x="57911" y="0"/>
                </a:lnTo>
                <a:close/>
              </a:path>
              <a:path w="86995" h="748029">
                <a:moveTo>
                  <a:pt x="86868" y="660780"/>
                </a:moveTo>
                <a:lnTo>
                  <a:pt x="57911" y="660780"/>
                </a:lnTo>
                <a:lnTo>
                  <a:pt x="57911" y="675258"/>
                </a:lnTo>
                <a:lnTo>
                  <a:pt x="79628" y="675258"/>
                </a:lnTo>
                <a:lnTo>
                  <a:pt x="86868" y="66078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5247132" y="1418844"/>
            <a:ext cx="3512819" cy="15803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5251703" y="1472183"/>
            <a:ext cx="3416807" cy="1522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5279135" y="1450847"/>
            <a:ext cx="3398520" cy="1466215"/>
          </a:xfrm>
          <a:custGeom>
            <a:avLst/>
            <a:gdLst/>
            <a:ahLst/>
            <a:cxnLst/>
            <a:rect l="l" t="t" r="r" b="b"/>
            <a:pathLst>
              <a:path w="3398520" h="1466214">
                <a:moveTo>
                  <a:pt x="0" y="1466088"/>
                </a:moveTo>
                <a:lnTo>
                  <a:pt x="3398519" y="1466088"/>
                </a:lnTo>
                <a:lnTo>
                  <a:pt x="3398519" y="0"/>
                </a:lnTo>
                <a:lnTo>
                  <a:pt x="0" y="0"/>
                </a:lnTo>
                <a:lnTo>
                  <a:pt x="0" y="1466088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5279135" y="1450847"/>
            <a:ext cx="3398520" cy="1466215"/>
          </a:xfrm>
          <a:custGeom>
            <a:avLst/>
            <a:gdLst/>
            <a:ahLst/>
            <a:cxnLst/>
            <a:rect l="l" t="t" r="r" b="b"/>
            <a:pathLst>
              <a:path w="3398520" h="1466214">
                <a:moveTo>
                  <a:pt x="0" y="1466088"/>
                </a:moveTo>
                <a:lnTo>
                  <a:pt x="3398519" y="1466088"/>
                </a:lnTo>
                <a:lnTo>
                  <a:pt x="3398519" y="0"/>
                </a:lnTo>
                <a:lnTo>
                  <a:pt x="0" y="0"/>
                </a:lnTo>
                <a:lnTo>
                  <a:pt x="0" y="146608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 txBox="1"/>
          <p:nvPr/>
        </p:nvSpPr>
        <p:spPr>
          <a:xfrm>
            <a:off x="5358129" y="1513459"/>
            <a:ext cx="315658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200" dirty="0">
                <a:latin typeface="Courier New"/>
                <a:cs typeface="Courier New"/>
              </a:rPr>
              <a:t>pandas </a:t>
            </a:r>
            <a:r>
              <a:rPr sz="1200" b="1" spc="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200" b="1" spc="2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200" dirty="0">
                <a:latin typeface="Courier New"/>
                <a:cs typeface="Courier New"/>
              </a:rPr>
              <a:t>numpy </a:t>
            </a: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200" b="1" spc="3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np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x=[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7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20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10</a:t>
            </a:r>
            <a:r>
              <a:rPr sz="1200" dirty="0">
                <a:latin typeface="Courier New"/>
                <a:cs typeface="Courier New"/>
              </a:rPr>
              <a:t>,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22</a:t>
            </a:r>
            <a:r>
              <a:rPr sz="1200" dirty="0"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y=np.array(x)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"Median 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is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:</a:t>
            </a:r>
            <a:r>
              <a:rPr sz="1200" b="1" spc="-3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200" dirty="0">
                <a:latin typeface="Courier New"/>
                <a:cs typeface="Courier New"/>
              </a:rPr>
              <a:t>,np.median(y))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73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897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Mode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515112" y="1397482"/>
            <a:ext cx="4498848" cy="822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47116" y="1490459"/>
            <a:ext cx="4046220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547116" y="1429511"/>
            <a:ext cx="4384675" cy="708660"/>
          </a:xfrm>
          <a:custGeom>
            <a:avLst/>
            <a:gdLst/>
            <a:ahLst/>
            <a:cxnLst/>
            <a:rect l="l" t="t" r="r" b="b"/>
            <a:pathLst>
              <a:path w="4384675" h="708660">
                <a:moveTo>
                  <a:pt x="4266438" y="0"/>
                </a:moveTo>
                <a:lnTo>
                  <a:pt x="118110" y="0"/>
                </a:lnTo>
                <a:lnTo>
                  <a:pt x="72137" y="9274"/>
                </a:lnTo>
                <a:lnTo>
                  <a:pt x="34594" y="34575"/>
                </a:lnTo>
                <a:lnTo>
                  <a:pt x="9282" y="72116"/>
                </a:lnTo>
                <a:lnTo>
                  <a:pt x="0" y="118110"/>
                </a:lnTo>
                <a:lnTo>
                  <a:pt x="0" y="590550"/>
                </a:lnTo>
                <a:lnTo>
                  <a:pt x="9282" y="636543"/>
                </a:lnTo>
                <a:lnTo>
                  <a:pt x="34594" y="674084"/>
                </a:lnTo>
                <a:lnTo>
                  <a:pt x="72137" y="699385"/>
                </a:lnTo>
                <a:lnTo>
                  <a:pt x="118110" y="708660"/>
                </a:lnTo>
                <a:lnTo>
                  <a:pt x="4266438" y="708660"/>
                </a:lnTo>
                <a:lnTo>
                  <a:pt x="4312431" y="699385"/>
                </a:lnTo>
                <a:lnTo>
                  <a:pt x="4349972" y="674084"/>
                </a:lnTo>
                <a:lnTo>
                  <a:pt x="4375273" y="636543"/>
                </a:lnTo>
                <a:lnTo>
                  <a:pt x="4384548" y="590550"/>
                </a:lnTo>
                <a:lnTo>
                  <a:pt x="4384548" y="118110"/>
                </a:lnTo>
                <a:lnTo>
                  <a:pt x="4375273" y="72116"/>
                </a:lnTo>
                <a:lnTo>
                  <a:pt x="4349972" y="34575"/>
                </a:lnTo>
                <a:lnTo>
                  <a:pt x="4312431" y="9274"/>
                </a:lnTo>
                <a:lnTo>
                  <a:pt x="4266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547116" y="1429511"/>
            <a:ext cx="4384675" cy="708660"/>
          </a:xfrm>
          <a:custGeom>
            <a:avLst/>
            <a:gdLst/>
            <a:ahLst/>
            <a:cxnLst/>
            <a:rect l="l" t="t" r="r" b="b"/>
            <a:pathLst>
              <a:path w="4384675" h="708660">
                <a:moveTo>
                  <a:pt x="0" y="118110"/>
                </a:moveTo>
                <a:lnTo>
                  <a:pt x="9282" y="72116"/>
                </a:lnTo>
                <a:lnTo>
                  <a:pt x="34594" y="34575"/>
                </a:lnTo>
                <a:lnTo>
                  <a:pt x="72137" y="9274"/>
                </a:lnTo>
                <a:lnTo>
                  <a:pt x="118110" y="0"/>
                </a:lnTo>
                <a:lnTo>
                  <a:pt x="4266438" y="0"/>
                </a:lnTo>
                <a:lnTo>
                  <a:pt x="4312431" y="9274"/>
                </a:lnTo>
                <a:lnTo>
                  <a:pt x="4349972" y="34575"/>
                </a:lnTo>
                <a:lnTo>
                  <a:pt x="4375273" y="72116"/>
                </a:lnTo>
                <a:lnTo>
                  <a:pt x="4384548" y="118110"/>
                </a:lnTo>
                <a:lnTo>
                  <a:pt x="4384548" y="590550"/>
                </a:lnTo>
                <a:lnTo>
                  <a:pt x="4375273" y="636543"/>
                </a:lnTo>
                <a:lnTo>
                  <a:pt x="4349972" y="674084"/>
                </a:lnTo>
                <a:lnTo>
                  <a:pt x="4312431" y="699385"/>
                </a:lnTo>
                <a:lnTo>
                  <a:pt x="4266438" y="708660"/>
                </a:lnTo>
                <a:lnTo>
                  <a:pt x="118110" y="708660"/>
                </a:lnTo>
                <a:lnTo>
                  <a:pt x="72137" y="699385"/>
                </a:lnTo>
                <a:lnTo>
                  <a:pt x="34594" y="674084"/>
                </a:lnTo>
                <a:lnTo>
                  <a:pt x="9282" y="636543"/>
                </a:lnTo>
                <a:lnTo>
                  <a:pt x="0" y="590550"/>
                </a:lnTo>
                <a:lnTo>
                  <a:pt x="0" y="11811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660298" y="1546097"/>
            <a:ext cx="37236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marR="5080" indent="-214629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27329" algn="l"/>
                <a:tab pos="22796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statistical mode means the number which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repeated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most of 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time in the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list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5682996" y="4204715"/>
            <a:ext cx="1063764" cy="38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718047" y="4239767"/>
            <a:ext cx="943355" cy="26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5713476" y="4235196"/>
            <a:ext cx="952500" cy="276225"/>
          </a:xfrm>
          <a:custGeom>
            <a:avLst/>
            <a:gdLst/>
            <a:ahLst/>
            <a:cxnLst/>
            <a:rect l="l" t="t" r="r" b="b"/>
            <a:pathLst>
              <a:path w="952500" h="276225">
                <a:moveTo>
                  <a:pt x="0" y="275843"/>
                </a:moveTo>
                <a:lnTo>
                  <a:pt x="952500" y="275843"/>
                </a:lnTo>
                <a:lnTo>
                  <a:pt x="952500" y="0"/>
                </a:lnTo>
                <a:lnTo>
                  <a:pt x="0" y="0"/>
                </a:lnTo>
                <a:lnTo>
                  <a:pt x="0" y="275843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6076188" y="3456432"/>
            <a:ext cx="277393" cy="947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6146291" y="3483102"/>
            <a:ext cx="86995" cy="758825"/>
          </a:xfrm>
          <a:custGeom>
            <a:avLst/>
            <a:gdLst/>
            <a:ahLst/>
            <a:cxnLst/>
            <a:rect l="l" t="t" r="r" b="b"/>
            <a:pathLst>
              <a:path w="86995" h="758825">
                <a:moveTo>
                  <a:pt x="28956" y="671436"/>
                </a:moveTo>
                <a:lnTo>
                  <a:pt x="0" y="671436"/>
                </a:lnTo>
                <a:lnTo>
                  <a:pt x="43434" y="758304"/>
                </a:lnTo>
                <a:lnTo>
                  <a:pt x="79629" y="685914"/>
                </a:lnTo>
                <a:lnTo>
                  <a:pt x="28956" y="685914"/>
                </a:lnTo>
                <a:lnTo>
                  <a:pt x="28956" y="671436"/>
                </a:lnTo>
                <a:close/>
              </a:path>
              <a:path w="86995" h="758825">
                <a:moveTo>
                  <a:pt x="57912" y="0"/>
                </a:moveTo>
                <a:lnTo>
                  <a:pt x="28956" y="0"/>
                </a:lnTo>
                <a:lnTo>
                  <a:pt x="28956" y="685914"/>
                </a:lnTo>
                <a:lnTo>
                  <a:pt x="57912" y="685914"/>
                </a:lnTo>
                <a:lnTo>
                  <a:pt x="57912" y="0"/>
                </a:lnTo>
                <a:close/>
              </a:path>
              <a:path w="86995" h="758825">
                <a:moveTo>
                  <a:pt x="86868" y="671436"/>
                </a:moveTo>
                <a:lnTo>
                  <a:pt x="57912" y="671436"/>
                </a:lnTo>
                <a:lnTo>
                  <a:pt x="57912" y="685914"/>
                </a:lnTo>
                <a:lnTo>
                  <a:pt x="79629" y="685914"/>
                </a:lnTo>
                <a:lnTo>
                  <a:pt x="86868" y="6714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3669791" y="2540482"/>
            <a:ext cx="5090160" cy="10241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3674364" y="2772155"/>
            <a:ext cx="4706112" cy="6080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3701796" y="2572511"/>
            <a:ext cx="4975860" cy="909955"/>
          </a:xfrm>
          <a:custGeom>
            <a:avLst/>
            <a:gdLst/>
            <a:ahLst/>
            <a:cxnLst/>
            <a:rect l="l" t="t" r="r" b="b"/>
            <a:pathLst>
              <a:path w="4975859" h="909954">
                <a:moveTo>
                  <a:pt x="0" y="909827"/>
                </a:moveTo>
                <a:lnTo>
                  <a:pt x="4975859" y="909827"/>
                </a:lnTo>
                <a:lnTo>
                  <a:pt x="4975859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3701796" y="2572511"/>
            <a:ext cx="4975860" cy="909955"/>
          </a:xfrm>
          <a:custGeom>
            <a:avLst/>
            <a:gdLst/>
            <a:ahLst/>
            <a:cxnLst/>
            <a:rect l="l" t="t" r="r" b="b"/>
            <a:pathLst>
              <a:path w="4975859" h="909954">
                <a:moveTo>
                  <a:pt x="0" y="909827"/>
                </a:moveTo>
                <a:lnTo>
                  <a:pt x="4975859" y="909827"/>
                </a:lnTo>
                <a:lnTo>
                  <a:pt x="4975859" y="0"/>
                </a:lnTo>
                <a:lnTo>
                  <a:pt x="0" y="0"/>
                </a:lnTo>
                <a:lnTo>
                  <a:pt x="0" y="90982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 txBox="1"/>
          <p:nvPr/>
        </p:nvSpPr>
        <p:spPr>
          <a:xfrm>
            <a:off x="3780790" y="2813685"/>
            <a:ext cx="4445635" cy="3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0080"/>
                </a:solidFill>
                <a:latin typeface="Courier New"/>
                <a:cs typeface="Courier New"/>
              </a:rPr>
              <a:t>from </a:t>
            </a:r>
            <a:r>
              <a:rPr sz="1200" dirty="0">
                <a:latin typeface="Courier New"/>
                <a:cs typeface="Courier New"/>
              </a:rPr>
              <a:t>statistics </a:t>
            </a:r>
            <a:r>
              <a:rPr sz="12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</a:t>
            </a:r>
            <a:r>
              <a:rPr sz="1200" b="1" spc="3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mode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"Mode is:"</a:t>
            </a:r>
            <a:r>
              <a:rPr sz="1200" dirty="0">
                <a:latin typeface="Courier New"/>
                <a:cs typeface="Courier New"/>
              </a:rPr>
              <a:t>,mode([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200" dirty="0">
                <a:latin typeface="Courier New"/>
                <a:cs typeface="Courier New"/>
              </a:rPr>
              <a:t>,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spc="5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200" spc="5" dirty="0">
                <a:latin typeface="Courier New"/>
                <a:cs typeface="Courier New"/>
              </a:rPr>
              <a:t>,</a:t>
            </a:r>
            <a:r>
              <a:rPr sz="1200" spc="8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dirty="0">
                <a:latin typeface="Courier New"/>
                <a:cs typeface="Courier New"/>
              </a:rPr>
              <a:t>]))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4905755" y="1743455"/>
            <a:ext cx="1447800" cy="992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932426" y="1769364"/>
            <a:ext cx="1301115" cy="802640"/>
          </a:xfrm>
          <a:custGeom>
            <a:avLst/>
            <a:gdLst/>
            <a:ahLst/>
            <a:cxnLst/>
            <a:rect l="l" t="t" r="r" b="b"/>
            <a:pathLst>
              <a:path w="1301114" h="802639">
                <a:moveTo>
                  <a:pt x="1242822" y="715644"/>
                </a:moveTo>
                <a:lnTo>
                  <a:pt x="1213865" y="715644"/>
                </a:lnTo>
                <a:lnTo>
                  <a:pt x="1257300" y="802513"/>
                </a:lnTo>
                <a:lnTo>
                  <a:pt x="1293495" y="730123"/>
                </a:lnTo>
                <a:lnTo>
                  <a:pt x="1242822" y="730123"/>
                </a:lnTo>
                <a:lnTo>
                  <a:pt x="1242822" y="715644"/>
                </a:lnTo>
                <a:close/>
              </a:path>
              <a:path w="1301114" h="802639">
                <a:moveTo>
                  <a:pt x="1242822" y="14477"/>
                </a:moveTo>
                <a:lnTo>
                  <a:pt x="1242822" y="730123"/>
                </a:lnTo>
                <a:lnTo>
                  <a:pt x="1271777" y="730123"/>
                </a:lnTo>
                <a:lnTo>
                  <a:pt x="1271777" y="28956"/>
                </a:lnTo>
                <a:lnTo>
                  <a:pt x="1257300" y="28956"/>
                </a:lnTo>
                <a:lnTo>
                  <a:pt x="1242822" y="14477"/>
                </a:lnTo>
                <a:close/>
              </a:path>
              <a:path w="1301114" h="802639">
                <a:moveTo>
                  <a:pt x="1300734" y="715644"/>
                </a:moveTo>
                <a:lnTo>
                  <a:pt x="1271777" y="715644"/>
                </a:lnTo>
                <a:lnTo>
                  <a:pt x="1271777" y="730123"/>
                </a:lnTo>
                <a:lnTo>
                  <a:pt x="1293495" y="730123"/>
                </a:lnTo>
                <a:lnTo>
                  <a:pt x="1300734" y="715644"/>
                </a:lnTo>
                <a:close/>
              </a:path>
              <a:path w="1301114" h="802639">
                <a:moveTo>
                  <a:pt x="1265301" y="0"/>
                </a:moveTo>
                <a:lnTo>
                  <a:pt x="0" y="0"/>
                </a:lnTo>
                <a:lnTo>
                  <a:pt x="0" y="28956"/>
                </a:lnTo>
                <a:lnTo>
                  <a:pt x="1242822" y="28956"/>
                </a:lnTo>
                <a:lnTo>
                  <a:pt x="1242822" y="14477"/>
                </a:lnTo>
                <a:lnTo>
                  <a:pt x="1271777" y="14477"/>
                </a:lnTo>
                <a:lnTo>
                  <a:pt x="1271777" y="6476"/>
                </a:lnTo>
                <a:lnTo>
                  <a:pt x="1265301" y="0"/>
                </a:lnTo>
                <a:close/>
              </a:path>
              <a:path w="1301114" h="802639">
                <a:moveTo>
                  <a:pt x="1271777" y="14477"/>
                </a:moveTo>
                <a:lnTo>
                  <a:pt x="1242822" y="14477"/>
                </a:lnTo>
                <a:lnTo>
                  <a:pt x="1257300" y="28956"/>
                </a:lnTo>
                <a:lnTo>
                  <a:pt x="1271777" y="28956"/>
                </a:lnTo>
                <a:lnTo>
                  <a:pt x="1271777" y="14477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32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2228359"/>
            <a:ext cx="912368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z="3600" dirty="0">
                <a:solidFill>
                  <a:srgbClr val="002060"/>
                </a:solidFill>
              </a:rPr>
              <a:t>Use </a:t>
            </a:r>
            <a:r>
              <a:rPr lang="en-IN" sz="3600" spc="-5" dirty="0">
                <a:solidFill>
                  <a:srgbClr val="002060"/>
                </a:solidFill>
              </a:rPr>
              <a:t>Case: </a:t>
            </a:r>
            <a:r>
              <a:rPr lang="en-IN" sz="3600" dirty="0">
                <a:solidFill>
                  <a:srgbClr val="002060"/>
                </a:solidFill>
              </a:rPr>
              <a:t>Let’s Use </a:t>
            </a:r>
            <a:r>
              <a:rPr lang="en-IN" sz="3600" spc="-5" dirty="0">
                <a:solidFill>
                  <a:srgbClr val="002060"/>
                </a:solidFill>
              </a:rPr>
              <a:t>Python </a:t>
            </a:r>
            <a:r>
              <a:rPr lang="en-IN" sz="3600" dirty="0">
                <a:solidFill>
                  <a:srgbClr val="002060"/>
                </a:solidFill>
              </a:rPr>
              <a:t>to </a:t>
            </a:r>
            <a:r>
              <a:rPr lang="en-IN" sz="3600" spc="-5" dirty="0">
                <a:solidFill>
                  <a:srgbClr val="002060"/>
                </a:solidFill>
              </a:rPr>
              <a:t>find</a:t>
            </a:r>
            <a:r>
              <a:rPr lang="en-IN" sz="3600" spc="-90" dirty="0">
                <a:solidFill>
                  <a:srgbClr val="002060"/>
                </a:solidFill>
              </a:rPr>
              <a:t> </a:t>
            </a:r>
            <a:r>
              <a:rPr lang="en-IN" sz="3600" spc="-5" dirty="0">
                <a:solidFill>
                  <a:srgbClr val="002060"/>
                </a:solidFill>
              </a:rPr>
              <a:t>Mean</a:t>
            </a:r>
            <a:br>
              <a:rPr lang="en-IN" sz="3600" spc="-5" dirty="0">
                <a:solidFill>
                  <a:srgbClr val="002060"/>
                </a:solidFill>
              </a:rPr>
            </a:br>
            <a:r>
              <a:rPr lang="en-IN" sz="3600" dirty="0">
                <a:solidFill>
                  <a:srgbClr val="002060"/>
                </a:solidFill>
              </a:rPr>
              <a:t>and </a:t>
            </a:r>
            <a:r>
              <a:rPr lang="en-IN" sz="3600" spc="-5" dirty="0">
                <a:solidFill>
                  <a:srgbClr val="002060"/>
                </a:solidFill>
              </a:rPr>
              <a:t>Median </a:t>
            </a:r>
            <a:r>
              <a:rPr lang="en-IN" sz="3600" dirty="0">
                <a:solidFill>
                  <a:srgbClr val="002060"/>
                </a:solidFill>
              </a:rPr>
              <a:t>of </a:t>
            </a:r>
            <a:r>
              <a:rPr lang="en-IN" sz="3600" spc="-5" dirty="0">
                <a:solidFill>
                  <a:srgbClr val="002060"/>
                </a:solidFill>
              </a:rPr>
              <a:t>Values </a:t>
            </a:r>
            <a:r>
              <a:rPr lang="en-IN" sz="3600" dirty="0">
                <a:solidFill>
                  <a:srgbClr val="002060"/>
                </a:solidFill>
              </a:rPr>
              <a:t>from a</a:t>
            </a:r>
            <a:r>
              <a:rPr lang="en-IN" sz="3600" spc="-70" dirty="0">
                <a:solidFill>
                  <a:srgbClr val="002060"/>
                </a:solidFill>
              </a:rPr>
              <a:t> </a:t>
            </a:r>
            <a:r>
              <a:rPr lang="en-IN" sz="3600" spc="-5" dirty="0">
                <a:solidFill>
                  <a:srgbClr val="002060"/>
                </a:solidFill>
              </a:rPr>
              <a:t>Dataset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21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Brain_size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Analysis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5407152" y="1097280"/>
            <a:ext cx="3355848" cy="3473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442203" y="1132332"/>
            <a:ext cx="3235452" cy="335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5437632" y="1127760"/>
            <a:ext cx="3244850" cy="3362325"/>
          </a:xfrm>
          <a:custGeom>
            <a:avLst/>
            <a:gdLst/>
            <a:ahLst/>
            <a:cxnLst/>
            <a:rect l="l" t="t" r="r" b="b"/>
            <a:pathLst>
              <a:path w="3244850" h="3362325">
                <a:moveTo>
                  <a:pt x="0" y="3361944"/>
                </a:moveTo>
                <a:lnTo>
                  <a:pt x="3244595" y="3361944"/>
                </a:lnTo>
                <a:lnTo>
                  <a:pt x="3244595" y="0"/>
                </a:lnTo>
                <a:lnTo>
                  <a:pt x="0" y="0"/>
                </a:lnTo>
                <a:lnTo>
                  <a:pt x="0" y="33619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40436" y="1106424"/>
            <a:ext cx="4495800" cy="1348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493776" y="1248143"/>
            <a:ext cx="4351020" cy="1115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66344" y="1132332"/>
            <a:ext cx="4394200" cy="1247140"/>
          </a:xfrm>
          <a:custGeom>
            <a:avLst/>
            <a:gdLst/>
            <a:ahLst/>
            <a:cxnLst/>
            <a:rect l="l" t="t" r="r" b="b"/>
            <a:pathLst>
              <a:path w="4394200" h="1247139">
                <a:moveTo>
                  <a:pt x="4185920" y="0"/>
                </a:moveTo>
                <a:lnTo>
                  <a:pt x="207772" y="0"/>
                </a:lnTo>
                <a:lnTo>
                  <a:pt x="160133" y="5484"/>
                </a:lnTo>
                <a:lnTo>
                  <a:pt x="116401" y="21107"/>
                </a:lnTo>
                <a:lnTo>
                  <a:pt x="77823" y="45626"/>
                </a:lnTo>
                <a:lnTo>
                  <a:pt x="45646" y="77796"/>
                </a:lnTo>
                <a:lnTo>
                  <a:pt x="21119" y="116373"/>
                </a:lnTo>
                <a:lnTo>
                  <a:pt x="5487" y="160113"/>
                </a:lnTo>
                <a:lnTo>
                  <a:pt x="0" y="207771"/>
                </a:lnTo>
                <a:lnTo>
                  <a:pt x="0" y="1038859"/>
                </a:lnTo>
                <a:lnTo>
                  <a:pt x="5487" y="1086518"/>
                </a:lnTo>
                <a:lnTo>
                  <a:pt x="21119" y="1130258"/>
                </a:lnTo>
                <a:lnTo>
                  <a:pt x="45646" y="1168835"/>
                </a:lnTo>
                <a:lnTo>
                  <a:pt x="77823" y="1201005"/>
                </a:lnTo>
                <a:lnTo>
                  <a:pt x="116401" y="1225524"/>
                </a:lnTo>
                <a:lnTo>
                  <a:pt x="160133" y="1241147"/>
                </a:lnTo>
                <a:lnTo>
                  <a:pt x="207772" y="1246631"/>
                </a:lnTo>
                <a:lnTo>
                  <a:pt x="4185920" y="1246631"/>
                </a:lnTo>
                <a:lnTo>
                  <a:pt x="4233578" y="1241147"/>
                </a:lnTo>
                <a:lnTo>
                  <a:pt x="4277318" y="1225524"/>
                </a:lnTo>
                <a:lnTo>
                  <a:pt x="4315895" y="1201005"/>
                </a:lnTo>
                <a:lnTo>
                  <a:pt x="4348065" y="1168835"/>
                </a:lnTo>
                <a:lnTo>
                  <a:pt x="4372584" y="1130258"/>
                </a:lnTo>
                <a:lnTo>
                  <a:pt x="4388207" y="1086518"/>
                </a:lnTo>
                <a:lnTo>
                  <a:pt x="4393692" y="1038859"/>
                </a:lnTo>
                <a:lnTo>
                  <a:pt x="4393692" y="207771"/>
                </a:lnTo>
                <a:lnTo>
                  <a:pt x="4388207" y="160113"/>
                </a:lnTo>
                <a:lnTo>
                  <a:pt x="4372584" y="116373"/>
                </a:lnTo>
                <a:lnTo>
                  <a:pt x="4348065" y="77796"/>
                </a:lnTo>
                <a:lnTo>
                  <a:pt x="4315895" y="45626"/>
                </a:lnTo>
                <a:lnTo>
                  <a:pt x="4277318" y="21107"/>
                </a:lnTo>
                <a:lnTo>
                  <a:pt x="4233578" y="5484"/>
                </a:lnTo>
                <a:lnTo>
                  <a:pt x="4185920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606348" y="1304036"/>
            <a:ext cx="4034154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specific area survey has been</a:t>
            </a:r>
            <a:r>
              <a:rPr sz="14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done</a:t>
            </a:r>
            <a:endParaRPr sz="14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survey was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related 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IQ values, weight, height,  MRI_count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citizens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sz="14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area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Categorization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done according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2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038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Finding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Mean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299972" y="890003"/>
            <a:ext cx="6594348" cy="643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449324" y="893051"/>
            <a:ext cx="6335268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331975" y="922019"/>
            <a:ext cx="6480175" cy="528955"/>
          </a:xfrm>
          <a:custGeom>
            <a:avLst/>
            <a:gdLst/>
            <a:ahLst/>
            <a:cxnLst/>
            <a:rect l="l" t="t" r="r" b="b"/>
            <a:pathLst>
              <a:path w="6480175" h="528955">
                <a:moveTo>
                  <a:pt x="6391909" y="0"/>
                </a:moveTo>
                <a:lnTo>
                  <a:pt x="88137" y="0"/>
                </a:lnTo>
                <a:lnTo>
                  <a:pt x="53846" y="6931"/>
                </a:lnTo>
                <a:lnTo>
                  <a:pt x="25828" y="25828"/>
                </a:lnTo>
                <a:lnTo>
                  <a:pt x="6931" y="53846"/>
                </a:lnTo>
                <a:lnTo>
                  <a:pt x="0" y="88137"/>
                </a:lnTo>
                <a:lnTo>
                  <a:pt x="0" y="440689"/>
                </a:lnTo>
                <a:lnTo>
                  <a:pt x="6931" y="474981"/>
                </a:lnTo>
                <a:lnTo>
                  <a:pt x="25828" y="502999"/>
                </a:lnTo>
                <a:lnTo>
                  <a:pt x="53846" y="521896"/>
                </a:lnTo>
                <a:lnTo>
                  <a:pt x="88137" y="528827"/>
                </a:lnTo>
                <a:lnTo>
                  <a:pt x="6391909" y="528827"/>
                </a:lnTo>
                <a:lnTo>
                  <a:pt x="6426201" y="521896"/>
                </a:lnTo>
                <a:lnTo>
                  <a:pt x="6454219" y="502999"/>
                </a:lnTo>
                <a:lnTo>
                  <a:pt x="6473116" y="474981"/>
                </a:lnTo>
                <a:lnTo>
                  <a:pt x="6480048" y="440689"/>
                </a:lnTo>
                <a:lnTo>
                  <a:pt x="6480048" y="88137"/>
                </a:lnTo>
                <a:lnTo>
                  <a:pt x="6473116" y="53846"/>
                </a:lnTo>
                <a:lnTo>
                  <a:pt x="6454219" y="25828"/>
                </a:lnTo>
                <a:lnTo>
                  <a:pt x="6426201" y="6931"/>
                </a:lnTo>
                <a:lnTo>
                  <a:pt x="6391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331975" y="922019"/>
            <a:ext cx="6480175" cy="528955"/>
          </a:xfrm>
          <a:custGeom>
            <a:avLst/>
            <a:gdLst/>
            <a:ahLst/>
            <a:cxnLst/>
            <a:rect l="l" t="t" r="r" b="b"/>
            <a:pathLst>
              <a:path w="6480175" h="528955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6391909" y="0"/>
                </a:lnTo>
                <a:lnTo>
                  <a:pt x="6426201" y="6931"/>
                </a:lnTo>
                <a:lnTo>
                  <a:pt x="6454219" y="25828"/>
                </a:lnTo>
                <a:lnTo>
                  <a:pt x="6473116" y="53846"/>
                </a:lnTo>
                <a:lnTo>
                  <a:pt x="6480048" y="88137"/>
                </a:lnTo>
                <a:lnTo>
                  <a:pt x="6480048" y="440689"/>
                </a:lnTo>
                <a:lnTo>
                  <a:pt x="6473116" y="474981"/>
                </a:lnTo>
                <a:lnTo>
                  <a:pt x="6454219" y="502999"/>
                </a:lnTo>
                <a:lnTo>
                  <a:pt x="6426201" y="521896"/>
                </a:lnTo>
                <a:lnTo>
                  <a:pt x="6391909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570100" y="948689"/>
            <a:ext cx="60032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9730" marR="5080" indent="-1637664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If we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want 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find out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average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VIQ of Females among the population, we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check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calculate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average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all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5480303" y="1885188"/>
            <a:ext cx="3282696" cy="2566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515355" y="1920239"/>
            <a:ext cx="3162300" cy="2446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1"/>
          <p:cNvGraphicFramePr>
            <a:graphicFrameLocks noGrp="1"/>
          </p:cNvGraphicFramePr>
          <p:nvPr/>
        </p:nvGraphicFramePr>
        <p:xfrm>
          <a:off x="5506211" y="1908048"/>
          <a:ext cx="3170555" cy="2455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325"/>
                <a:gridCol w="287655"/>
                <a:gridCol w="1552575"/>
              </a:tblGrid>
              <a:tr h="2455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2"/>
          <p:cNvSpPr/>
          <p:nvPr/>
        </p:nvSpPr>
        <p:spPr>
          <a:xfrm>
            <a:off x="5657088" y="4422647"/>
            <a:ext cx="2929127" cy="368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5692140" y="4457700"/>
            <a:ext cx="2808732" cy="248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5687567" y="4453128"/>
            <a:ext cx="2818130" cy="257810"/>
          </a:xfrm>
          <a:custGeom>
            <a:avLst/>
            <a:gdLst/>
            <a:ahLst/>
            <a:cxnLst/>
            <a:rect l="l" t="t" r="r" b="b"/>
            <a:pathLst>
              <a:path w="2818129" h="257810">
                <a:moveTo>
                  <a:pt x="0" y="257556"/>
                </a:moveTo>
                <a:lnTo>
                  <a:pt x="2817876" y="257556"/>
                </a:lnTo>
                <a:lnTo>
                  <a:pt x="2817876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4963667" y="3029686"/>
            <a:ext cx="714768" cy="2773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4989829" y="3102610"/>
            <a:ext cx="525780" cy="86995"/>
          </a:xfrm>
          <a:custGeom>
            <a:avLst/>
            <a:gdLst/>
            <a:ahLst/>
            <a:cxnLst/>
            <a:rect l="l" t="t" r="r" b="b"/>
            <a:pathLst>
              <a:path w="525779" h="86994">
                <a:moveTo>
                  <a:pt x="499338" y="28447"/>
                </a:moveTo>
                <a:lnTo>
                  <a:pt x="453009" y="28447"/>
                </a:lnTo>
                <a:lnTo>
                  <a:pt x="453898" y="57403"/>
                </a:lnTo>
                <a:lnTo>
                  <a:pt x="439420" y="57854"/>
                </a:lnTo>
                <a:lnTo>
                  <a:pt x="440309" y="86740"/>
                </a:lnTo>
                <a:lnTo>
                  <a:pt x="525780" y="40639"/>
                </a:lnTo>
                <a:lnTo>
                  <a:pt x="499338" y="28447"/>
                </a:lnTo>
                <a:close/>
              </a:path>
              <a:path w="525779" h="86994">
                <a:moveTo>
                  <a:pt x="438530" y="28898"/>
                </a:moveTo>
                <a:lnTo>
                  <a:pt x="0" y="42544"/>
                </a:lnTo>
                <a:lnTo>
                  <a:pt x="1016" y="71500"/>
                </a:lnTo>
                <a:lnTo>
                  <a:pt x="439420" y="57854"/>
                </a:lnTo>
                <a:lnTo>
                  <a:pt x="438530" y="28898"/>
                </a:lnTo>
                <a:close/>
              </a:path>
              <a:path w="525779" h="86994">
                <a:moveTo>
                  <a:pt x="453009" y="28447"/>
                </a:moveTo>
                <a:lnTo>
                  <a:pt x="438530" y="28898"/>
                </a:lnTo>
                <a:lnTo>
                  <a:pt x="439420" y="57854"/>
                </a:lnTo>
                <a:lnTo>
                  <a:pt x="453898" y="57403"/>
                </a:lnTo>
                <a:lnTo>
                  <a:pt x="453009" y="28447"/>
                </a:lnTo>
                <a:close/>
              </a:path>
              <a:path w="525779" h="86994">
                <a:moveTo>
                  <a:pt x="437642" y="0"/>
                </a:moveTo>
                <a:lnTo>
                  <a:pt x="438530" y="28898"/>
                </a:lnTo>
                <a:lnTo>
                  <a:pt x="453009" y="28447"/>
                </a:lnTo>
                <a:lnTo>
                  <a:pt x="499338" y="28447"/>
                </a:lnTo>
                <a:lnTo>
                  <a:pt x="43764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434340" y="1828800"/>
            <a:ext cx="4637532" cy="27111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455676" y="2104644"/>
            <a:ext cx="4521708" cy="22006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66344" y="1860804"/>
            <a:ext cx="4523740" cy="2597150"/>
          </a:xfrm>
          <a:custGeom>
            <a:avLst/>
            <a:gdLst/>
            <a:ahLst/>
            <a:cxnLst/>
            <a:rect l="l" t="t" r="r" b="b"/>
            <a:pathLst>
              <a:path w="4523740" h="2597150">
                <a:moveTo>
                  <a:pt x="0" y="2596896"/>
                </a:moveTo>
                <a:lnTo>
                  <a:pt x="4523232" y="2596896"/>
                </a:lnTo>
                <a:lnTo>
                  <a:pt x="4523232" y="0"/>
                </a:lnTo>
                <a:lnTo>
                  <a:pt x="0" y="0"/>
                </a:lnTo>
                <a:lnTo>
                  <a:pt x="0" y="259689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66344" y="1860804"/>
            <a:ext cx="4523740" cy="2597150"/>
          </a:xfrm>
          <a:custGeom>
            <a:avLst/>
            <a:gdLst/>
            <a:ahLst/>
            <a:cxnLst/>
            <a:rect l="l" t="t" r="r" b="b"/>
            <a:pathLst>
              <a:path w="4523740" h="2597150">
                <a:moveTo>
                  <a:pt x="0" y="2596896"/>
                </a:moveTo>
                <a:lnTo>
                  <a:pt x="4523232" y="2596896"/>
                </a:lnTo>
                <a:lnTo>
                  <a:pt x="4523232" y="0"/>
                </a:lnTo>
                <a:lnTo>
                  <a:pt x="0" y="0"/>
                </a:lnTo>
                <a:lnTo>
                  <a:pt x="0" y="259689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45693" y="2141296"/>
            <a:ext cx="4293235" cy="2010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pandas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pd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numpy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-5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data=pd.read_csv(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"brain_size.csv"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sep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';'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na_values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'.'</a:t>
            </a:r>
            <a:r>
              <a:rPr sz="1000" spc="-5" dirty="0">
                <a:latin typeface="Courier New"/>
                <a:cs typeface="Courier New"/>
              </a:rPr>
              <a:t>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(data.head())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995680">
              <a:lnSpc>
                <a:spcPct val="100000"/>
              </a:lnSpc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\n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)  data1=data[data[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'Gender'</a:t>
            </a:r>
            <a:r>
              <a:rPr sz="1000" spc="-5" dirty="0">
                <a:latin typeface="Courier New"/>
                <a:cs typeface="Courier New"/>
              </a:rPr>
              <a:t>]==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'Female'</a:t>
            </a:r>
            <a:r>
              <a:rPr sz="1000" spc="-5" dirty="0">
                <a:latin typeface="Courier New"/>
                <a:cs typeface="Courier New"/>
              </a:rPr>
              <a:t>][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'VIQ'</a:t>
            </a:r>
            <a:r>
              <a:rPr sz="1000" spc="-5" dirty="0">
                <a:latin typeface="Courier New"/>
                <a:cs typeface="Courier New"/>
              </a:rPr>
              <a:t>]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(data[data[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'Gender'</a:t>
            </a:r>
            <a:r>
              <a:rPr sz="1000" spc="-5" dirty="0">
                <a:latin typeface="Courier New"/>
                <a:cs typeface="Courier New"/>
              </a:rPr>
              <a:t>]==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'Female'</a:t>
            </a:r>
            <a:r>
              <a:rPr sz="1000" spc="-5" dirty="0">
                <a:latin typeface="Courier New"/>
                <a:cs typeface="Courier New"/>
              </a:rPr>
              <a:t>])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\n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469900" marR="1148080" indent="-457200">
              <a:lnSpc>
                <a:spcPts val="1220"/>
              </a:lnSpc>
              <a:spcBef>
                <a:spcPts val="25"/>
              </a:spcBef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"The mean value of Female VIQ is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dirty="0">
                <a:latin typeface="Courier New"/>
                <a:cs typeface="Courier New"/>
              </a:rPr>
              <a:t>,  </a:t>
            </a:r>
            <a:r>
              <a:rPr sz="1000" spc="-5" dirty="0">
                <a:latin typeface="Courier New"/>
                <a:cs typeface="Courier New"/>
              </a:rPr>
              <a:t>data1.mean())</a:t>
            </a:r>
            <a:endParaRPr sz="10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123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316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Finding</a:t>
            </a:r>
            <a:r>
              <a:rPr sz="2800" spc="-7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Median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5977128" y="1600200"/>
            <a:ext cx="1781555" cy="3119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6012179" y="1635251"/>
            <a:ext cx="1661160" cy="2999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6007608" y="1630679"/>
            <a:ext cx="1670685" cy="3008630"/>
          </a:xfrm>
          <a:custGeom>
            <a:avLst/>
            <a:gdLst/>
            <a:ahLst/>
            <a:cxnLst/>
            <a:rect l="l" t="t" r="r" b="b"/>
            <a:pathLst>
              <a:path w="1670684" h="3008629">
                <a:moveTo>
                  <a:pt x="0" y="3008376"/>
                </a:moveTo>
                <a:lnTo>
                  <a:pt x="1670304" y="3008376"/>
                </a:lnTo>
                <a:lnTo>
                  <a:pt x="1670304" y="0"/>
                </a:lnTo>
                <a:lnTo>
                  <a:pt x="0" y="0"/>
                </a:lnTo>
                <a:lnTo>
                  <a:pt x="0" y="300837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042416" y="912875"/>
            <a:ext cx="7109459" cy="690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1252727" y="940295"/>
            <a:ext cx="6725411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1074419" y="944880"/>
            <a:ext cx="6995159" cy="576580"/>
          </a:xfrm>
          <a:custGeom>
            <a:avLst/>
            <a:gdLst/>
            <a:ahLst/>
            <a:cxnLst/>
            <a:rect l="l" t="t" r="r" b="b"/>
            <a:pathLst>
              <a:path w="6995159" h="576580">
                <a:moveTo>
                  <a:pt x="6899148" y="0"/>
                </a:moveTo>
                <a:lnTo>
                  <a:pt x="96012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45" y="517457"/>
                </a:lnTo>
                <a:lnTo>
                  <a:pt x="28122" y="547973"/>
                </a:lnTo>
                <a:lnTo>
                  <a:pt x="58641" y="568535"/>
                </a:lnTo>
                <a:lnTo>
                  <a:pt x="96012" y="576072"/>
                </a:lnTo>
                <a:lnTo>
                  <a:pt x="6899148" y="576072"/>
                </a:lnTo>
                <a:lnTo>
                  <a:pt x="6936545" y="568535"/>
                </a:lnTo>
                <a:lnTo>
                  <a:pt x="6967061" y="547973"/>
                </a:lnTo>
                <a:lnTo>
                  <a:pt x="6987623" y="517457"/>
                </a:lnTo>
                <a:lnTo>
                  <a:pt x="6995159" y="480060"/>
                </a:lnTo>
                <a:lnTo>
                  <a:pt x="6995159" y="96012"/>
                </a:lnTo>
                <a:lnTo>
                  <a:pt x="6987623" y="58614"/>
                </a:lnTo>
                <a:lnTo>
                  <a:pt x="6967061" y="28098"/>
                </a:lnTo>
                <a:lnTo>
                  <a:pt x="6936545" y="7536"/>
                </a:lnTo>
                <a:lnTo>
                  <a:pt x="6899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1074419" y="944880"/>
            <a:ext cx="6995159" cy="576580"/>
          </a:xfrm>
          <a:custGeom>
            <a:avLst/>
            <a:gdLst/>
            <a:ahLst/>
            <a:cxnLst/>
            <a:rect l="l" t="t" r="r" b="b"/>
            <a:pathLst>
              <a:path w="6995159" h="576580">
                <a:moveTo>
                  <a:pt x="0" y="96012"/>
                </a:moveTo>
                <a:lnTo>
                  <a:pt x="7545" y="58614"/>
                </a:lnTo>
                <a:lnTo>
                  <a:pt x="28122" y="28098"/>
                </a:lnTo>
                <a:lnTo>
                  <a:pt x="58641" y="7536"/>
                </a:lnTo>
                <a:lnTo>
                  <a:pt x="96012" y="0"/>
                </a:lnTo>
                <a:lnTo>
                  <a:pt x="6899148" y="0"/>
                </a:lnTo>
                <a:lnTo>
                  <a:pt x="6936545" y="7536"/>
                </a:lnTo>
                <a:lnTo>
                  <a:pt x="6967061" y="28098"/>
                </a:lnTo>
                <a:lnTo>
                  <a:pt x="6987623" y="58614"/>
                </a:lnTo>
                <a:lnTo>
                  <a:pt x="6995159" y="96012"/>
                </a:lnTo>
                <a:lnTo>
                  <a:pt x="6995159" y="480060"/>
                </a:lnTo>
                <a:lnTo>
                  <a:pt x="6987623" y="517457"/>
                </a:lnTo>
                <a:lnTo>
                  <a:pt x="6967061" y="547973"/>
                </a:lnTo>
                <a:lnTo>
                  <a:pt x="6936545" y="568535"/>
                </a:lnTo>
                <a:lnTo>
                  <a:pt x="6899148" y="576072"/>
                </a:lnTo>
                <a:lnTo>
                  <a:pt x="96012" y="576072"/>
                </a:lnTo>
                <a:lnTo>
                  <a:pt x="58641" y="568535"/>
                </a:lnTo>
                <a:lnTo>
                  <a:pt x="28122" y="547973"/>
                </a:lnTo>
                <a:lnTo>
                  <a:pt x="7545" y="517457"/>
                </a:lnTo>
                <a:lnTo>
                  <a:pt x="0" y="4800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1373505" y="994918"/>
            <a:ext cx="63963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If we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want 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find out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center value of VIQ of Females,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we will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order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VIQ values</a:t>
            </a:r>
            <a:r>
              <a:rPr sz="1400" spc="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ascending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order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 choose the middle</a:t>
            </a:r>
            <a:r>
              <a:rPr sz="1400" spc="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806195" y="1671827"/>
            <a:ext cx="3851148" cy="2977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841247" y="1706879"/>
            <a:ext cx="3730752" cy="2857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4546091" y="3022066"/>
            <a:ext cx="1630680" cy="2773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4572761" y="3092195"/>
            <a:ext cx="1440180" cy="86995"/>
          </a:xfrm>
          <a:custGeom>
            <a:avLst/>
            <a:gdLst/>
            <a:ahLst/>
            <a:cxnLst/>
            <a:rect l="l" t="t" r="r" b="b"/>
            <a:pathLst>
              <a:path w="1440179" h="86994">
                <a:moveTo>
                  <a:pt x="1353312" y="0"/>
                </a:moveTo>
                <a:lnTo>
                  <a:pt x="1353312" y="86868"/>
                </a:lnTo>
                <a:lnTo>
                  <a:pt x="1411224" y="57912"/>
                </a:lnTo>
                <a:lnTo>
                  <a:pt x="1367789" y="57912"/>
                </a:lnTo>
                <a:lnTo>
                  <a:pt x="1367789" y="28956"/>
                </a:lnTo>
                <a:lnTo>
                  <a:pt x="1411223" y="28956"/>
                </a:lnTo>
                <a:lnTo>
                  <a:pt x="1353312" y="0"/>
                </a:lnTo>
                <a:close/>
              </a:path>
              <a:path w="1440179" h="86994">
                <a:moveTo>
                  <a:pt x="13533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353312" y="57912"/>
                </a:lnTo>
                <a:lnTo>
                  <a:pt x="1353312" y="28956"/>
                </a:lnTo>
                <a:close/>
              </a:path>
              <a:path w="1440179" h="86994">
                <a:moveTo>
                  <a:pt x="1411223" y="28956"/>
                </a:moveTo>
                <a:lnTo>
                  <a:pt x="1367789" y="28956"/>
                </a:lnTo>
                <a:lnTo>
                  <a:pt x="1367789" y="57912"/>
                </a:lnTo>
                <a:lnTo>
                  <a:pt x="1411224" y="57912"/>
                </a:lnTo>
                <a:lnTo>
                  <a:pt x="1440179" y="43434"/>
                </a:lnTo>
                <a:lnTo>
                  <a:pt x="1411223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16"/>
          <p:cNvGraphicFramePr>
            <a:graphicFrameLocks noGrp="1"/>
          </p:cNvGraphicFramePr>
          <p:nvPr/>
        </p:nvGraphicFramePr>
        <p:xfrm>
          <a:off x="832103" y="1694688"/>
          <a:ext cx="3738878" cy="286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265"/>
                <a:gridCol w="287654"/>
                <a:gridCol w="1838959"/>
              </a:tblGrid>
              <a:tr h="2866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4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/>
          <p:nvPr/>
        </p:nvSpPr>
        <p:spPr>
          <a:xfrm>
            <a:off x="434340" y="883919"/>
            <a:ext cx="4579620" cy="379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455676" y="1016507"/>
            <a:ext cx="4521708" cy="3572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6344" y="915924"/>
            <a:ext cx="4465320" cy="3683635"/>
          </a:xfrm>
          <a:custGeom>
            <a:avLst/>
            <a:gdLst/>
            <a:ahLst/>
            <a:cxnLst/>
            <a:rect l="l" t="t" r="r" b="b"/>
            <a:pathLst>
              <a:path w="4465320" h="3683635">
                <a:moveTo>
                  <a:pt x="0" y="3683507"/>
                </a:moveTo>
                <a:lnTo>
                  <a:pt x="4465320" y="3683507"/>
                </a:lnTo>
                <a:lnTo>
                  <a:pt x="4465320" y="0"/>
                </a:lnTo>
                <a:lnTo>
                  <a:pt x="0" y="0"/>
                </a:lnTo>
                <a:lnTo>
                  <a:pt x="0" y="368350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915924"/>
            <a:ext cx="4465320" cy="3683635"/>
          </a:xfrm>
          <a:custGeom>
            <a:avLst/>
            <a:gdLst/>
            <a:ahLst/>
            <a:cxnLst/>
            <a:rect l="l" t="t" r="r" b="b"/>
            <a:pathLst>
              <a:path w="4465320" h="3683635">
                <a:moveTo>
                  <a:pt x="0" y="3683507"/>
                </a:moveTo>
                <a:lnTo>
                  <a:pt x="4465320" y="3683507"/>
                </a:lnTo>
                <a:lnTo>
                  <a:pt x="4465320" y="0"/>
                </a:lnTo>
                <a:lnTo>
                  <a:pt x="0" y="0"/>
                </a:lnTo>
                <a:lnTo>
                  <a:pt x="0" y="368350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545693" y="1053465"/>
            <a:ext cx="429323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pandas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pd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numpy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-3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ourier New"/>
                <a:cs typeface="Courier New"/>
              </a:rPr>
              <a:t>data=pd.read_csv(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"brain_size.csv"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sep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';'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na_values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'.'</a:t>
            </a:r>
            <a:r>
              <a:rPr sz="1000" spc="-5" dirty="0">
                <a:latin typeface="Courier New"/>
                <a:cs typeface="Courier New"/>
              </a:rPr>
              <a:t>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(data.head())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\n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99568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ourier New"/>
                <a:cs typeface="Courier New"/>
              </a:rPr>
              <a:t>data1=data[data[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'Gender'</a:t>
            </a:r>
            <a:r>
              <a:rPr sz="1000" spc="-5" dirty="0">
                <a:latin typeface="Courier New"/>
                <a:cs typeface="Courier New"/>
              </a:rPr>
              <a:t>]==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'Female'</a:t>
            </a:r>
            <a:r>
              <a:rPr sz="1000" spc="-5" dirty="0">
                <a:latin typeface="Courier New"/>
                <a:cs typeface="Courier New"/>
              </a:rPr>
              <a:t>][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'VIQ'</a:t>
            </a:r>
            <a:r>
              <a:rPr sz="1000" spc="-5" dirty="0">
                <a:latin typeface="Courier New"/>
                <a:cs typeface="Courier New"/>
              </a:rPr>
              <a:t>]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(data[data[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'Gender'</a:t>
            </a:r>
            <a:r>
              <a:rPr sz="1000" spc="-5" dirty="0">
                <a:latin typeface="Courier New"/>
                <a:cs typeface="Courier New"/>
              </a:rPr>
              <a:t>]==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'Female'</a:t>
            </a:r>
            <a:r>
              <a:rPr sz="1000" spc="-5" dirty="0">
                <a:latin typeface="Courier New"/>
                <a:cs typeface="Courier New"/>
              </a:rPr>
              <a:t>])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\n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 marR="1148080" indent="-457200">
              <a:lnSpc>
                <a:spcPct val="100000"/>
              </a:lnSpc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"The mean value of Female VIQ is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dirty="0">
                <a:latin typeface="Courier New"/>
                <a:cs typeface="Courier New"/>
              </a:rPr>
              <a:t>,  </a:t>
            </a:r>
            <a:r>
              <a:rPr sz="1000" spc="-5" dirty="0">
                <a:latin typeface="Courier New"/>
                <a:cs typeface="Courier New"/>
              </a:rPr>
              <a:t>data1.mean())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\n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545693" y="3339795"/>
            <a:ext cx="162623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ourier New"/>
                <a:cs typeface="Courier New"/>
              </a:rPr>
              <a:t>VIQ = np.array(data1)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(VIQ)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"Mean</a:t>
            </a:r>
            <a:r>
              <a:rPr sz="1000" b="1" spc="-1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VIQ: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2298182" y="3645153"/>
            <a:ext cx="1092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VIQ.mean())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545693" y="3797604"/>
            <a:ext cx="29978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59865" algn="l"/>
              </a:tabLst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"Median</a:t>
            </a:r>
            <a:r>
              <a:rPr sz="1000" b="1" spc="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VIQ	"</a:t>
            </a:r>
            <a:r>
              <a:rPr sz="1000" spc="-5" dirty="0">
                <a:latin typeface="Courier New"/>
                <a:cs typeface="Courier New"/>
              </a:rPr>
              <a:t>,np.median(VIQ))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"Standard deviation:"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VIQ.std())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545693" y="4102404"/>
            <a:ext cx="1473200" cy="33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"Minimum</a:t>
            </a:r>
            <a:r>
              <a:rPr sz="1000" b="1" spc="-5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VIQ: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"Maximum</a:t>
            </a:r>
            <a:r>
              <a:rPr sz="1000" b="1" spc="-5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VIQ: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298145" y="4102404"/>
            <a:ext cx="1016635" cy="33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VIQ.min())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VIQ.max())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316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Finding</a:t>
            </a:r>
            <a:r>
              <a:rPr sz="2800" spc="-7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Median</a:t>
            </a:r>
            <a:endParaRPr sz="2800"/>
          </a:p>
        </p:txBody>
      </p:sp>
      <p:sp>
        <p:nvSpPr>
          <p:cNvPr id="19" name="object 14"/>
          <p:cNvSpPr/>
          <p:nvPr/>
        </p:nvSpPr>
        <p:spPr>
          <a:xfrm>
            <a:off x="469391" y="3813047"/>
            <a:ext cx="3165475" cy="178435"/>
          </a:xfrm>
          <a:custGeom>
            <a:avLst/>
            <a:gdLst/>
            <a:ahLst/>
            <a:cxnLst/>
            <a:rect l="l" t="t" r="r" b="b"/>
            <a:pathLst>
              <a:path w="3165475" h="178435">
                <a:moveTo>
                  <a:pt x="0" y="178307"/>
                </a:moveTo>
                <a:lnTo>
                  <a:pt x="3165347" y="178307"/>
                </a:lnTo>
                <a:lnTo>
                  <a:pt x="3165347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3634740" y="1926335"/>
            <a:ext cx="3347720" cy="1982470"/>
          </a:xfrm>
          <a:custGeom>
            <a:avLst/>
            <a:gdLst/>
            <a:ahLst/>
            <a:cxnLst/>
            <a:rect l="l" t="t" r="r" b="b"/>
            <a:pathLst>
              <a:path w="3347720" h="1982470">
                <a:moveTo>
                  <a:pt x="3302889" y="1969147"/>
                </a:moveTo>
                <a:lnTo>
                  <a:pt x="0" y="1969147"/>
                </a:lnTo>
                <a:lnTo>
                  <a:pt x="0" y="1981847"/>
                </a:lnTo>
                <a:lnTo>
                  <a:pt x="3312667" y="1981847"/>
                </a:lnTo>
                <a:lnTo>
                  <a:pt x="3315589" y="1979002"/>
                </a:lnTo>
                <a:lnTo>
                  <a:pt x="3315589" y="1975497"/>
                </a:lnTo>
                <a:lnTo>
                  <a:pt x="3302889" y="1975497"/>
                </a:lnTo>
                <a:lnTo>
                  <a:pt x="3302889" y="1969147"/>
                </a:lnTo>
                <a:close/>
              </a:path>
              <a:path w="3347720" h="1982470">
                <a:moveTo>
                  <a:pt x="3315589" y="63500"/>
                </a:moveTo>
                <a:lnTo>
                  <a:pt x="3302889" y="63500"/>
                </a:lnTo>
                <a:lnTo>
                  <a:pt x="3302889" y="1975497"/>
                </a:lnTo>
                <a:lnTo>
                  <a:pt x="3309239" y="1969147"/>
                </a:lnTo>
                <a:lnTo>
                  <a:pt x="3315589" y="1969147"/>
                </a:lnTo>
                <a:lnTo>
                  <a:pt x="3315589" y="63500"/>
                </a:lnTo>
                <a:close/>
              </a:path>
              <a:path w="3347720" h="1982470">
                <a:moveTo>
                  <a:pt x="3315589" y="1969147"/>
                </a:moveTo>
                <a:lnTo>
                  <a:pt x="3309239" y="1969147"/>
                </a:lnTo>
                <a:lnTo>
                  <a:pt x="3302889" y="1975497"/>
                </a:lnTo>
                <a:lnTo>
                  <a:pt x="3315589" y="1975497"/>
                </a:lnTo>
                <a:lnTo>
                  <a:pt x="3315589" y="1969147"/>
                </a:lnTo>
                <a:close/>
              </a:path>
              <a:path w="3347720" h="1982470">
                <a:moveTo>
                  <a:pt x="3309239" y="0"/>
                </a:moveTo>
                <a:lnTo>
                  <a:pt x="3271139" y="76200"/>
                </a:lnTo>
                <a:lnTo>
                  <a:pt x="3302889" y="76200"/>
                </a:lnTo>
                <a:lnTo>
                  <a:pt x="3302889" y="63500"/>
                </a:lnTo>
                <a:lnTo>
                  <a:pt x="3340989" y="63500"/>
                </a:lnTo>
                <a:lnTo>
                  <a:pt x="3309239" y="0"/>
                </a:lnTo>
                <a:close/>
              </a:path>
              <a:path w="3347720" h="1982470">
                <a:moveTo>
                  <a:pt x="3340989" y="63500"/>
                </a:moveTo>
                <a:lnTo>
                  <a:pt x="3315589" y="63500"/>
                </a:lnTo>
                <a:lnTo>
                  <a:pt x="3315589" y="76200"/>
                </a:lnTo>
                <a:lnTo>
                  <a:pt x="3347339" y="76200"/>
                </a:lnTo>
                <a:lnTo>
                  <a:pt x="3340989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5177028" y="961656"/>
            <a:ext cx="3582924" cy="1050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5212079" y="996696"/>
            <a:ext cx="3462528" cy="929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5207508" y="992124"/>
            <a:ext cx="3472179" cy="939165"/>
          </a:xfrm>
          <a:custGeom>
            <a:avLst/>
            <a:gdLst/>
            <a:ahLst/>
            <a:cxnLst/>
            <a:rect l="l" t="t" r="r" b="b"/>
            <a:pathLst>
              <a:path w="3472179" h="939164">
                <a:moveTo>
                  <a:pt x="0" y="938783"/>
                </a:moveTo>
                <a:lnTo>
                  <a:pt x="3471672" y="938783"/>
                </a:lnTo>
                <a:lnTo>
                  <a:pt x="3471672" y="0"/>
                </a:lnTo>
                <a:lnTo>
                  <a:pt x="0" y="0"/>
                </a:lnTo>
                <a:lnTo>
                  <a:pt x="0" y="938783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3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2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Measure </a:t>
            </a:r>
            <a:r>
              <a:rPr sz="2800" spc="-5" dirty="0">
                <a:solidFill>
                  <a:srgbClr val="095A82"/>
                </a:solidFill>
              </a:rPr>
              <a:t>of Spread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655319" y="3665220"/>
            <a:ext cx="1798320" cy="4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182624" y="3697223"/>
            <a:ext cx="740689" cy="454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717041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1621789" y="0"/>
                </a:moveTo>
                <a:lnTo>
                  <a:pt x="57657" y="0"/>
                </a:lnTo>
                <a:lnTo>
                  <a:pt x="35216" y="4526"/>
                </a:lnTo>
                <a:lnTo>
                  <a:pt x="16889" y="16875"/>
                </a:lnTo>
                <a:lnTo>
                  <a:pt x="4531" y="35200"/>
                </a:lnTo>
                <a:lnTo>
                  <a:pt x="0" y="57658"/>
                </a:lnTo>
                <a:lnTo>
                  <a:pt x="0" y="288290"/>
                </a:lnTo>
                <a:lnTo>
                  <a:pt x="4531" y="310731"/>
                </a:lnTo>
                <a:lnTo>
                  <a:pt x="16889" y="329058"/>
                </a:lnTo>
                <a:lnTo>
                  <a:pt x="35216" y="341416"/>
                </a:lnTo>
                <a:lnTo>
                  <a:pt x="57657" y="345948"/>
                </a:lnTo>
                <a:lnTo>
                  <a:pt x="1621789" y="345948"/>
                </a:lnTo>
                <a:lnTo>
                  <a:pt x="1644247" y="341416"/>
                </a:lnTo>
                <a:lnTo>
                  <a:pt x="1662572" y="329058"/>
                </a:lnTo>
                <a:lnTo>
                  <a:pt x="1674921" y="310731"/>
                </a:lnTo>
                <a:lnTo>
                  <a:pt x="1679447" y="288290"/>
                </a:lnTo>
                <a:lnTo>
                  <a:pt x="1679447" y="57658"/>
                </a:lnTo>
                <a:lnTo>
                  <a:pt x="1674921" y="35200"/>
                </a:lnTo>
                <a:lnTo>
                  <a:pt x="1662572" y="16875"/>
                </a:lnTo>
                <a:lnTo>
                  <a:pt x="1644247" y="4526"/>
                </a:lnTo>
                <a:lnTo>
                  <a:pt x="162178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717041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0" y="57658"/>
                </a:moveTo>
                <a:lnTo>
                  <a:pt x="4531" y="35200"/>
                </a:lnTo>
                <a:lnTo>
                  <a:pt x="16889" y="16875"/>
                </a:lnTo>
                <a:lnTo>
                  <a:pt x="35216" y="4526"/>
                </a:lnTo>
                <a:lnTo>
                  <a:pt x="57657" y="0"/>
                </a:lnTo>
                <a:lnTo>
                  <a:pt x="1621789" y="0"/>
                </a:lnTo>
                <a:lnTo>
                  <a:pt x="1644247" y="4526"/>
                </a:lnTo>
                <a:lnTo>
                  <a:pt x="1662572" y="16875"/>
                </a:lnTo>
                <a:lnTo>
                  <a:pt x="1674921" y="35200"/>
                </a:lnTo>
                <a:lnTo>
                  <a:pt x="1679447" y="57658"/>
                </a:lnTo>
                <a:lnTo>
                  <a:pt x="1679447" y="288290"/>
                </a:lnTo>
                <a:lnTo>
                  <a:pt x="1674921" y="310731"/>
                </a:lnTo>
                <a:lnTo>
                  <a:pt x="1662572" y="329058"/>
                </a:lnTo>
                <a:lnTo>
                  <a:pt x="1644247" y="341416"/>
                </a:lnTo>
                <a:lnTo>
                  <a:pt x="1621789" y="345948"/>
                </a:lnTo>
                <a:lnTo>
                  <a:pt x="57657" y="345948"/>
                </a:lnTo>
                <a:lnTo>
                  <a:pt x="35216" y="341416"/>
                </a:lnTo>
                <a:lnTo>
                  <a:pt x="16889" y="329058"/>
                </a:lnTo>
                <a:lnTo>
                  <a:pt x="4531" y="310731"/>
                </a:lnTo>
                <a:lnTo>
                  <a:pt x="0" y="288290"/>
                </a:lnTo>
                <a:lnTo>
                  <a:pt x="0" y="5765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320164" y="3749141"/>
            <a:ext cx="472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3474720" y="2700477"/>
            <a:ext cx="2173224" cy="448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3669791" y="2712681"/>
            <a:ext cx="1783080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3528059" y="2715767"/>
            <a:ext cx="2071370" cy="346075"/>
          </a:xfrm>
          <a:custGeom>
            <a:avLst/>
            <a:gdLst/>
            <a:ahLst/>
            <a:cxnLst/>
            <a:rect l="l" t="t" r="r" b="b"/>
            <a:pathLst>
              <a:path w="2071370" h="346075">
                <a:moveTo>
                  <a:pt x="2013457" y="0"/>
                </a:moveTo>
                <a:lnTo>
                  <a:pt x="57657" y="0"/>
                </a:lnTo>
                <a:lnTo>
                  <a:pt x="35200" y="4526"/>
                </a:lnTo>
                <a:lnTo>
                  <a:pt x="16875" y="16875"/>
                </a:lnTo>
                <a:lnTo>
                  <a:pt x="4526" y="35200"/>
                </a:lnTo>
                <a:lnTo>
                  <a:pt x="0" y="57657"/>
                </a:lnTo>
                <a:lnTo>
                  <a:pt x="0" y="288289"/>
                </a:lnTo>
                <a:lnTo>
                  <a:pt x="4526" y="310747"/>
                </a:lnTo>
                <a:lnTo>
                  <a:pt x="16875" y="329072"/>
                </a:lnTo>
                <a:lnTo>
                  <a:pt x="35200" y="341421"/>
                </a:lnTo>
                <a:lnTo>
                  <a:pt x="57657" y="345948"/>
                </a:lnTo>
                <a:lnTo>
                  <a:pt x="2013457" y="345948"/>
                </a:lnTo>
                <a:lnTo>
                  <a:pt x="2035915" y="341421"/>
                </a:lnTo>
                <a:lnTo>
                  <a:pt x="2054240" y="329072"/>
                </a:lnTo>
                <a:lnTo>
                  <a:pt x="2066589" y="310747"/>
                </a:lnTo>
                <a:lnTo>
                  <a:pt x="2071115" y="288289"/>
                </a:lnTo>
                <a:lnTo>
                  <a:pt x="2071115" y="57657"/>
                </a:lnTo>
                <a:lnTo>
                  <a:pt x="2066589" y="35200"/>
                </a:lnTo>
                <a:lnTo>
                  <a:pt x="2054240" y="16875"/>
                </a:lnTo>
                <a:lnTo>
                  <a:pt x="2035915" y="4526"/>
                </a:lnTo>
                <a:lnTo>
                  <a:pt x="201345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3817365" y="2757677"/>
            <a:ext cx="14928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Measures of</a:t>
            </a:r>
            <a:r>
              <a:rPr sz="14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Spread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6687311" y="3665220"/>
            <a:ext cx="1798320" cy="4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6746747" y="3697223"/>
            <a:ext cx="1674876" cy="454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6749033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1621790" y="0"/>
                </a:moveTo>
                <a:lnTo>
                  <a:pt x="57658" y="0"/>
                </a:lnTo>
                <a:lnTo>
                  <a:pt x="35200" y="4526"/>
                </a:lnTo>
                <a:lnTo>
                  <a:pt x="16875" y="16875"/>
                </a:lnTo>
                <a:lnTo>
                  <a:pt x="4526" y="35200"/>
                </a:lnTo>
                <a:lnTo>
                  <a:pt x="0" y="57658"/>
                </a:lnTo>
                <a:lnTo>
                  <a:pt x="0" y="288290"/>
                </a:lnTo>
                <a:lnTo>
                  <a:pt x="4526" y="310731"/>
                </a:lnTo>
                <a:lnTo>
                  <a:pt x="16875" y="329058"/>
                </a:lnTo>
                <a:lnTo>
                  <a:pt x="35200" y="341416"/>
                </a:lnTo>
                <a:lnTo>
                  <a:pt x="57658" y="345948"/>
                </a:lnTo>
                <a:lnTo>
                  <a:pt x="1621790" y="345948"/>
                </a:lnTo>
                <a:lnTo>
                  <a:pt x="1644247" y="341416"/>
                </a:lnTo>
                <a:lnTo>
                  <a:pt x="1662572" y="329058"/>
                </a:lnTo>
                <a:lnTo>
                  <a:pt x="1674921" y="310731"/>
                </a:lnTo>
                <a:lnTo>
                  <a:pt x="1679448" y="288290"/>
                </a:lnTo>
                <a:lnTo>
                  <a:pt x="1679448" y="57658"/>
                </a:lnTo>
                <a:lnTo>
                  <a:pt x="1674921" y="35200"/>
                </a:lnTo>
                <a:lnTo>
                  <a:pt x="1662572" y="16875"/>
                </a:lnTo>
                <a:lnTo>
                  <a:pt x="1644247" y="4526"/>
                </a:lnTo>
                <a:lnTo>
                  <a:pt x="162179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6749033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0" y="57658"/>
                </a:moveTo>
                <a:lnTo>
                  <a:pt x="4526" y="35200"/>
                </a:lnTo>
                <a:lnTo>
                  <a:pt x="16875" y="16875"/>
                </a:lnTo>
                <a:lnTo>
                  <a:pt x="35200" y="4526"/>
                </a:lnTo>
                <a:lnTo>
                  <a:pt x="57658" y="0"/>
                </a:lnTo>
                <a:lnTo>
                  <a:pt x="1621790" y="0"/>
                </a:lnTo>
                <a:lnTo>
                  <a:pt x="1644247" y="4526"/>
                </a:lnTo>
                <a:lnTo>
                  <a:pt x="1662572" y="16875"/>
                </a:lnTo>
                <a:lnTo>
                  <a:pt x="1674921" y="35200"/>
                </a:lnTo>
                <a:lnTo>
                  <a:pt x="1679448" y="57658"/>
                </a:lnTo>
                <a:lnTo>
                  <a:pt x="1679448" y="288290"/>
                </a:lnTo>
                <a:lnTo>
                  <a:pt x="1674921" y="310731"/>
                </a:lnTo>
                <a:lnTo>
                  <a:pt x="1662572" y="329058"/>
                </a:lnTo>
                <a:lnTo>
                  <a:pt x="1644247" y="341416"/>
                </a:lnTo>
                <a:lnTo>
                  <a:pt x="1621790" y="345948"/>
                </a:lnTo>
                <a:lnTo>
                  <a:pt x="57658" y="345948"/>
                </a:lnTo>
                <a:lnTo>
                  <a:pt x="35200" y="341416"/>
                </a:lnTo>
                <a:lnTo>
                  <a:pt x="16875" y="329058"/>
                </a:lnTo>
                <a:lnTo>
                  <a:pt x="4526" y="310731"/>
                </a:lnTo>
                <a:lnTo>
                  <a:pt x="0" y="288290"/>
                </a:lnTo>
                <a:lnTo>
                  <a:pt x="0" y="5765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6884669" y="3749141"/>
            <a:ext cx="1406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Deviation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677155" y="3665220"/>
            <a:ext cx="1798320" cy="4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116067" y="3697223"/>
            <a:ext cx="915936" cy="4541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738878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1621789" y="0"/>
                </a:moveTo>
                <a:lnTo>
                  <a:pt x="57658" y="0"/>
                </a:lnTo>
                <a:lnTo>
                  <a:pt x="35200" y="4526"/>
                </a:lnTo>
                <a:lnTo>
                  <a:pt x="16875" y="16875"/>
                </a:lnTo>
                <a:lnTo>
                  <a:pt x="4526" y="35200"/>
                </a:lnTo>
                <a:lnTo>
                  <a:pt x="0" y="57658"/>
                </a:lnTo>
                <a:lnTo>
                  <a:pt x="0" y="288290"/>
                </a:lnTo>
                <a:lnTo>
                  <a:pt x="4526" y="310731"/>
                </a:lnTo>
                <a:lnTo>
                  <a:pt x="16875" y="329058"/>
                </a:lnTo>
                <a:lnTo>
                  <a:pt x="35200" y="341416"/>
                </a:lnTo>
                <a:lnTo>
                  <a:pt x="57658" y="345948"/>
                </a:lnTo>
                <a:lnTo>
                  <a:pt x="1621789" y="345948"/>
                </a:lnTo>
                <a:lnTo>
                  <a:pt x="1644247" y="341416"/>
                </a:lnTo>
                <a:lnTo>
                  <a:pt x="1662572" y="329058"/>
                </a:lnTo>
                <a:lnTo>
                  <a:pt x="1674921" y="310731"/>
                </a:lnTo>
                <a:lnTo>
                  <a:pt x="1679448" y="288290"/>
                </a:lnTo>
                <a:lnTo>
                  <a:pt x="1679448" y="57658"/>
                </a:lnTo>
                <a:lnTo>
                  <a:pt x="1674921" y="35200"/>
                </a:lnTo>
                <a:lnTo>
                  <a:pt x="1662572" y="16875"/>
                </a:lnTo>
                <a:lnTo>
                  <a:pt x="1644247" y="4526"/>
                </a:lnTo>
                <a:lnTo>
                  <a:pt x="162178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4738878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0" y="57658"/>
                </a:moveTo>
                <a:lnTo>
                  <a:pt x="4526" y="35200"/>
                </a:lnTo>
                <a:lnTo>
                  <a:pt x="16875" y="16875"/>
                </a:lnTo>
                <a:lnTo>
                  <a:pt x="35200" y="4526"/>
                </a:lnTo>
                <a:lnTo>
                  <a:pt x="57658" y="0"/>
                </a:lnTo>
                <a:lnTo>
                  <a:pt x="1621789" y="0"/>
                </a:lnTo>
                <a:lnTo>
                  <a:pt x="1644247" y="4526"/>
                </a:lnTo>
                <a:lnTo>
                  <a:pt x="1662572" y="16875"/>
                </a:lnTo>
                <a:lnTo>
                  <a:pt x="1674921" y="35200"/>
                </a:lnTo>
                <a:lnTo>
                  <a:pt x="1679448" y="57658"/>
                </a:lnTo>
                <a:lnTo>
                  <a:pt x="1679448" y="288290"/>
                </a:lnTo>
                <a:lnTo>
                  <a:pt x="1674921" y="310731"/>
                </a:lnTo>
                <a:lnTo>
                  <a:pt x="1662572" y="329058"/>
                </a:lnTo>
                <a:lnTo>
                  <a:pt x="1644247" y="341416"/>
                </a:lnTo>
                <a:lnTo>
                  <a:pt x="1621789" y="345948"/>
                </a:lnTo>
                <a:lnTo>
                  <a:pt x="57658" y="345948"/>
                </a:lnTo>
                <a:lnTo>
                  <a:pt x="35200" y="341416"/>
                </a:lnTo>
                <a:lnTo>
                  <a:pt x="16875" y="329058"/>
                </a:lnTo>
                <a:lnTo>
                  <a:pt x="4526" y="310731"/>
                </a:lnTo>
                <a:lnTo>
                  <a:pt x="0" y="288290"/>
                </a:lnTo>
                <a:lnTo>
                  <a:pt x="0" y="5765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 txBox="1"/>
          <p:nvPr/>
        </p:nvSpPr>
        <p:spPr>
          <a:xfrm>
            <a:off x="5253354" y="3749141"/>
            <a:ext cx="647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arian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2665476" y="3665220"/>
            <a:ext cx="1798320" cy="4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2691383" y="3697223"/>
            <a:ext cx="1746504" cy="454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2727198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1621789" y="0"/>
                </a:moveTo>
                <a:lnTo>
                  <a:pt x="57657" y="0"/>
                </a:lnTo>
                <a:lnTo>
                  <a:pt x="35200" y="4526"/>
                </a:lnTo>
                <a:lnTo>
                  <a:pt x="16875" y="16875"/>
                </a:lnTo>
                <a:lnTo>
                  <a:pt x="4526" y="35200"/>
                </a:lnTo>
                <a:lnTo>
                  <a:pt x="0" y="57658"/>
                </a:lnTo>
                <a:lnTo>
                  <a:pt x="0" y="288290"/>
                </a:lnTo>
                <a:lnTo>
                  <a:pt x="4526" y="310731"/>
                </a:lnTo>
                <a:lnTo>
                  <a:pt x="16875" y="329058"/>
                </a:lnTo>
                <a:lnTo>
                  <a:pt x="35200" y="341416"/>
                </a:lnTo>
                <a:lnTo>
                  <a:pt x="57657" y="345948"/>
                </a:lnTo>
                <a:lnTo>
                  <a:pt x="1621789" y="345948"/>
                </a:lnTo>
                <a:lnTo>
                  <a:pt x="1644247" y="341416"/>
                </a:lnTo>
                <a:lnTo>
                  <a:pt x="1662572" y="329058"/>
                </a:lnTo>
                <a:lnTo>
                  <a:pt x="1674921" y="310731"/>
                </a:lnTo>
                <a:lnTo>
                  <a:pt x="1679448" y="288290"/>
                </a:lnTo>
                <a:lnTo>
                  <a:pt x="1679448" y="57658"/>
                </a:lnTo>
                <a:lnTo>
                  <a:pt x="1674921" y="35200"/>
                </a:lnTo>
                <a:lnTo>
                  <a:pt x="1662572" y="16875"/>
                </a:lnTo>
                <a:lnTo>
                  <a:pt x="1644247" y="4526"/>
                </a:lnTo>
                <a:lnTo>
                  <a:pt x="162178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2727198" y="3707129"/>
            <a:ext cx="1679575" cy="346075"/>
          </a:xfrm>
          <a:custGeom>
            <a:avLst/>
            <a:gdLst/>
            <a:ahLst/>
            <a:cxnLst/>
            <a:rect l="l" t="t" r="r" b="b"/>
            <a:pathLst>
              <a:path w="1679575" h="346075">
                <a:moveTo>
                  <a:pt x="0" y="57658"/>
                </a:moveTo>
                <a:lnTo>
                  <a:pt x="4526" y="35200"/>
                </a:lnTo>
                <a:lnTo>
                  <a:pt x="16875" y="16875"/>
                </a:lnTo>
                <a:lnTo>
                  <a:pt x="35200" y="4526"/>
                </a:lnTo>
                <a:lnTo>
                  <a:pt x="57657" y="0"/>
                </a:lnTo>
                <a:lnTo>
                  <a:pt x="1621789" y="0"/>
                </a:lnTo>
                <a:lnTo>
                  <a:pt x="1644247" y="4526"/>
                </a:lnTo>
                <a:lnTo>
                  <a:pt x="1662572" y="16875"/>
                </a:lnTo>
                <a:lnTo>
                  <a:pt x="1674921" y="35200"/>
                </a:lnTo>
                <a:lnTo>
                  <a:pt x="1679448" y="57658"/>
                </a:lnTo>
                <a:lnTo>
                  <a:pt x="1679448" y="288290"/>
                </a:lnTo>
                <a:lnTo>
                  <a:pt x="1674921" y="310731"/>
                </a:lnTo>
                <a:lnTo>
                  <a:pt x="1662572" y="329058"/>
                </a:lnTo>
                <a:lnTo>
                  <a:pt x="1644247" y="341416"/>
                </a:lnTo>
                <a:lnTo>
                  <a:pt x="1621789" y="345948"/>
                </a:lnTo>
                <a:lnTo>
                  <a:pt x="57657" y="345948"/>
                </a:lnTo>
                <a:lnTo>
                  <a:pt x="35200" y="341416"/>
                </a:lnTo>
                <a:lnTo>
                  <a:pt x="16875" y="329058"/>
                </a:lnTo>
                <a:lnTo>
                  <a:pt x="4526" y="310731"/>
                </a:lnTo>
                <a:lnTo>
                  <a:pt x="0" y="288290"/>
                </a:lnTo>
                <a:lnTo>
                  <a:pt x="0" y="5765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2828035" y="3749141"/>
            <a:ext cx="1477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Inter-quartile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28"/>
          <p:cNvSpPr/>
          <p:nvPr/>
        </p:nvSpPr>
        <p:spPr>
          <a:xfrm>
            <a:off x="1556766" y="3371850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611" y="0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1556766" y="3371850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915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3566921" y="3371850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335915"/>
                </a:moveTo>
                <a:lnTo>
                  <a:pt x="0" y="0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5578602" y="3371850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335915"/>
                </a:moveTo>
                <a:lnTo>
                  <a:pt x="0" y="0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7588757" y="3371850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915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4563617" y="3062477"/>
            <a:ext cx="0" cy="310515"/>
          </a:xfrm>
          <a:custGeom>
            <a:avLst/>
            <a:gdLst/>
            <a:ahLst/>
            <a:cxnLst/>
            <a:rect l="l" t="t" r="r" b="b"/>
            <a:pathLst>
              <a:path h="310514">
                <a:moveTo>
                  <a:pt x="0" y="0"/>
                </a:moveTo>
                <a:lnTo>
                  <a:pt x="0" y="310134"/>
                </a:lnTo>
              </a:path>
            </a:pathLst>
          </a:custGeom>
          <a:ln w="19812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719327" y="1014983"/>
            <a:ext cx="7755635" cy="11658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768095" y="1065263"/>
            <a:ext cx="7664196" cy="1115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/>
          <p:nvPr/>
        </p:nvSpPr>
        <p:spPr>
          <a:xfrm>
            <a:off x="751331" y="1046988"/>
            <a:ext cx="7641590" cy="1051560"/>
          </a:xfrm>
          <a:custGeom>
            <a:avLst/>
            <a:gdLst/>
            <a:ahLst/>
            <a:cxnLst/>
            <a:rect l="l" t="t" r="r" b="b"/>
            <a:pathLst>
              <a:path w="7641590" h="1051560">
                <a:moveTo>
                  <a:pt x="7466076" y="0"/>
                </a:moveTo>
                <a:lnTo>
                  <a:pt x="175259" y="0"/>
                </a:lnTo>
                <a:lnTo>
                  <a:pt x="128671" y="6261"/>
                </a:lnTo>
                <a:lnTo>
                  <a:pt x="86805" y="23932"/>
                </a:lnTo>
                <a:lnTo>
                  <a:pt x="51334" y="51339"/>
                </a:lnTo>
                <a:lnTo>
                  <a:pt x="23929" y="86811"/>
                </a:lnTo>
                <a:lnTo>
                  <a:pt x="6260" y="128675"/>
                </a:lnTo>
                <a:lnTo>
                  <a:pt x="0" y="175260"/>
                </a:lnTo>
                <a:lnTo>
                  <a:pt x="0" y="876300"/>
                </a:lnTo>
                <a:lnTo>
                  <a:pt x="6260" y="922884"/>
                </a:lnTo>
                <a:lnTo>
                  <a:pt x="23929" y="964748"/>
                </a:lnTo>
                <a:lnTo>
                  <a:pt x="51334" y="1000220"/>
                </a:lnTo>
                <a:lnTo>
                  <a:pt x="86805" y="1027627"/>
                </a:lnTo>
                <a:lnTo>
                  <a:pt x="128671" y="1045298"/>
                </a:lnTo>
                <a:lnTo>
                  <a:pt x="175259" y="1051560"/>
                </a:lnTo>
                <a:lnTo>
                  <a:pt x="7466076" y="1051560"/>
                </a:lnTo>
                <a:lnTo>
                  <a:pt x="7512660" y="1045298"/>
                </a:lnTo>
                <a:lnTo>
                  <a:pt x="7554524" y="1027627"/>
                </a:lnTo>
                <a:lnTo>
                  <a:pt x="7589996" y="1000220"/>
                </a:lnTo>
                <a:lnTo>
                  <a:pt x="7617403" y="964748"/>
                </a:lnTo>
                <a:lnTo>
                  <a:pt x="7635074" y="922884"/>
                </a:lnTo>
                <a:lnTo>
                  <a:pt x="7641336" y="876300"/>
                </a:lnTo>
                <a:lnTo>
                  <a:pt x="7641336" y="175260"/>
                </a:lnTo>
                <a:lnTo>
                  <a:pt x="7635074" y="128675"/>
                </a:lnTo>
                <a:lnTo>
                  <a:pt x="7617403" y="86811"/>
                </a:lnTo>
                <a:lnTo>
                  <a:pt x="7589996" y="51339"/>
                </a:lnTo>
                <a:lnTo>
                  <a:pt x="7554524" y="23932"/>
                </a:lnTo>
                <a:lnTo>
                  <a:pt x="7512660" y="6261"/>
                </a:lnTo>
                <a:lnTo>
                  <a:pt x="7466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751331" y="1046988"/>
            <a:ext cx="7641590" cy="1051560"/>
          </a:xfrm>
          <a:custGeom>
            <a:avLst/>
            <a:gdLst/>
            <a:ahLst/>
            <a:cxnLst/>
            <a:rect l="l" t="t" r="r" b="b"/>
            <a:pathLst>
              <a:path w="7641590" h="1051560">
                <a:moveTo>
                  <a:pt x="0" y="175260"/>
                </a:moveTo>
                <a:lnTo>
                  <a:pt x="6260" y="128675"/>
                </a:lnTo>
                <a:lnTo>
                  <a:pt x="23929" y="86811"/>
                </a:lnTo>
                <a:lnTo>
                  <a:pt x="51334" y="51339"/>
                </a:lnTo>
                <a:lnTo>
                  <a:pt x="86805" y="23932"/>
                </a:lnTo>
                <a:lnTo>
                  <a:pt x="128671" y="6261"/>
                </a:lnTo>
                <a:lnTo>
                  <a:pt x="175259" y="0"/>
                </a:lnTo>
                <a:lnTo>
                  <a:pt x="7466076" y="0"/>
                </a:lnTo>
                <a:lnTo>
                  <a:pt x="7512660" y="6261"/>
                </a:lnTo>
                <a:lnTo>
                  <a:pt x="7554524" y="23932"/>
                </a:lnTo>
                <a:lnTo>
                  <a:pt x="7589996" y="51339"/>
                </a:lnTo>
                <a:lnTo>
                  <a:pt x="7617403" y="86811"/>
                </a:lnTo>
                <a:lnTo>
                  <a:pt x="7635074" y="128675"/>
                </a:lnTo>
                <a:lnTo>
                  <a:pt x="7641336" y="175260"/>
                </a:lnTo>
                <a:lnTo>
                  <a:pt x="7641336" y="876300"/>
                </a:lnTo>
                <a:lnTo>
                  <a:pt x="7635074" y="922884"/>
                </a:lnTo>
                <a:lnTo>
                  <a:pt x="7617403" y="964748"/>
                </a:lnTo>
                <a:lnTo>
                  <a:pt x="7589996" y="1000220"/>
                </a:lnTo>
                <a:lnTo>
                  <a:pt x="7554524" y="1027627"/>
                </a:lnTo>
                <a:lnTo>
                  <a:pt x="7512660" y="1045298"/>
                </a:lnTo>
                <a:lnTo>
                  <a:pt x="7466076" y="1051560"/>
                </a:lnTo>
                <a:lnTo>
                  <a:pt x="175259" y="1051560"/>
                </a:lnTo>
                <a:lnTo>
                  <a:pt x="128671" y="1045298"/>
                </a:lnTo>
                <a:lnTo>
                  <a:pt x="86805" y="1027627"/>
                </a:lnTo>
                <a:lnTo>
                  <a:pt x="51334" y="1000220"/>
                </a:lnTo>
                <a:lnTo>
                  <a:pt x="23929" y="964748"/>
                </a:lnTo>
                <a:lnTo>
                  <a:pt x="6260" y="922884"/>
                </a:lnTo>
                <a:lnTo>
                  <a:pt x="0" y="876300"/>
                </a:lnTo>
                <a:lnTo>
                  <a:pt x="0" y="175260"/>
                </a:lnTo>
                <a:close/>
              </a:path>
            </a:pathLst>
          </a:custGeom>
          <a:ln w="12191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 txBox="1"/>
          <p:nvPr/>
        </p:nvSpPr>
        <p:spPr>
          <a:xfrm>
            <a:off x="880973" y="1119886"/>
            <a:ext cx="733933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38544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of spread, sometimes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also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of dispersion,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describe the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variability in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sample or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population</a:t>
            </a:r>
            <a:endParaRPr sz="14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usually used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conjunction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of central tendency, such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mean or median,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 provide an overall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description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8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4342" y="2228359"/>
            <a:ext cx="6781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fr-FR" sz="3600" dirty="0"/>
              <a:t>Range, </a:t>
            </a:r>
            <a:r>
              <a:rPr lang="fr-FR" sz="3600" dirty="0" smtClean="0"/>
              <a:t>Interquartile </a:t>
            </a:r>
            <a:r>
              <a:rPr lang="fr-FR" sz="3600" dirty="0"/>
              <a:t>Range,</a:t>
            </a:r>
            <a:r>
              <a:rPr lang="fr-FR" sz="3600" spc="-85" dirty="0"/>
              <a:t> </a:t>
            </a:r>
            <a:r>
              <a:rPr lang="fr-FR" sz="3600" spc="-5" dirty="0"/>
              <a:t>Variance,  </a:t>
            </a:r>
            <a:r>
              <a:rPr lang="fr-FR" sz="3600" dirty="0"/>
              <a:t>Standard</a:t>
            </a:r>
            <a:r>
              <a:rPr lang="fr-FR" sz="3600" spc="-10" dirty="0"/>
              <a:t> </a:t>
            </a:r>
            <a:r>
              <a:rPr lang="fr-FR" sz="3600" spc="-5" dirty="0" smtClean="0"/>
              <a:t>Déviation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pc="-3" dirty="0" smtClean="0">
                <a:solidFill>
                  <a:srgbClr val="002060"/>
                </a:solidFill>
              </a:rPr>
              <a:t>What is Data?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938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Ra</a:t>
            </a:r>
            <a:r>
              <a:rPr sz="2800" spc="-15" dirty="0">
                <a:solidFill>
                  <a:srgbClr val="095A82"/>
                </a:solidFill>
              </a:rPr>
              <a:t>n</a:t>
            </a:r>
            <a:r>
              <a:rPr sz="2800" spc="-10" dirty="0">
                <a:solidFill>
                  <a:srgbClr val="095A82"/>
                </a:solidFill>
              </a:rPr>
              <a:t>ge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693164" y="2965691"/>
            <a:ext cx="5807964" cy="1296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741932" y="3028188"/>
            <a:ext cx="5699760" cy="1222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719072" y="2991611"/>
            <a:ext cx="5706110" cy="1195070"/>
          </a:xfrm>
          <a:custGeom>
            <a:avLst/>
            <a:gdLst/>
            <a:ahLst/>
            <a:cxnLst/>
            <a:rect l="l" t="t" r="r" b="b"/>
            <a:pathLst>
              <a:path w="5706109" h="1195070">
                <a:moveTo>
                  <a:pt x="5506720" y="0"/>
                </a:moveTo>
                <a:lnTo>
                  <a:pt x="199135" y="0"/>
                </a:lnTo>
                <a:lnTo>
                  <a:pt x="153475" y="5259"/>
                </a:lnTo>
                <a:lnTo>
                  <a:pt x="111560" y="20240"/>
                </a:lnTo>
                <a:lnTo>
                  <a:pt x="74585" y="43747"/>
                </a:lnTo>
                <a:lnTo>
                  <a:pt x="43747" y="74585"/>
                </a:lnTo>
                <a:lnTo>
                  <a:pt x="20240" y="111560"/>
                </a:lnTo>
                <a:lnTo>
                  <a:pt x="5259" y="153475"/>
                </a:lnTo>
                <a:lnTo>
                  <a:pt x="0" y="199136"/>
                </a:lnTo>
                <a:lnTo>
                  <a:pt x="0" y="995679"/>
                </a:lnTo>
                <a:lnTo>
                  <a:pt x="5259" y="1041340"/>
                </a:lnTo>
                <a:lnTo>
                  <a:pt x="20240" y="1083255"/>
                </a:lnTo>
                <a:lnTo>
                  <a:pt x="43747" y="1120230"/>
                </a:lnTo>
                <a:lnTo>
                  <a:pt x="74585" y="1151068"/>
                </a:lnTo>
                <a:lnTo>
                  <a:pt x="111560" y="1174575"/>
                </a:lnTo>
                <a:lnTo>
                  <a:pt x="153475" y="1189556"/>
                </a:lnTo>
                <a:lnTo>
                  <a:pt x="199135" y="1194816"/>
                </a:lnTo>
                <a:lnTo>
                  <a:pt x="5506720" y="1194816"/>
                </a:lnTo>
                <a:lnTo>
                  <a:pt x="5552380" y="1189556"/>
                </a:lnTo>
                <a:lnTo>
                  <a:pt x="5594295" y="1174575"/>
                </a:lnTo>
                <a:lnTo>
                  <a:pt x="5631270" y="1151068"/>
                </a:lnTo>
                <a:lnTo>
                  <a:pt x="5662108" y="1120230"/>
                </a:lnTo>
                <a:lnTo>
                  <a:pt x="5685615" y="1083255"/>
                </a:lnTo>
                <a:lnTo>
                  <a:pt x="5700596" y="1041340"/>
                </a:lnTo>
                <a:lnTo>
                  <a:pt x="5705856" y="995679"/>
                </a:lnTo>
                <a:lnTo>
                  <a:pt x="5705856" y="199136"/>
                </a:lnTo>
                <a:lnTo>
                  <a:pt x="5700596" y="153475"/>
                </a:lnTo>
                <a:lnTo>
                  <a:pt x="5685615" y="111560"/>
                </a:lnTo>
                <a:lnTo>
                  <a:pt x="5662108" y="74585"/>
                </a:lnTo>
                <a:lnTo>
                  <a:pt x="5631270" y="43747"/>
                </a:lnTo>
                <a:lnTo>
                  <a:pt x="5594295" y="20240"/>
                </a:lnTo>
                <a:lnTo>
                  <a:pt x="5552380" y="5259"/>
                </a:lnTo>
                <a:lnTo>
                  <a:pt x="5506720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1855723" y="3009503"/>
            <a:ext cx="5419090" cy="106172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9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range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gives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how spread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apart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values</a:t>
            </a:r>
            <a:r>
              <a:rPr sz="14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9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range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simply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calculated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maximum value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minimum</a:t>
            </a:r>
            <a:r>
              <a:rPr sz="1400" spc="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R="592455"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Max(xi)–Min(xi)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3828288" y="1178052"/>
            <a:ext cx="1537715" cy="1537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3854196" y="1203960"/>
            <a:ext cx="1435608" cy="1435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8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78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Quartiles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853183" y="1106436"/>
            <a:ext cx="5487924" cy="748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876044" y="1162799"/>
            <a:ext cx="5145024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879092" y="1132332"/>
            <a:ext cx="5386070" cy="646430"/>
          </a:xfrm>
          <a:custGeom>
            <a:avLst/>
            <a:gdLst/>
            <a:ahLst/>
            <a:cxnLst/>
            <a:rect l="l" t="t" r="r" b="b"/>
            <a:pathLst>
              <a:path w="5386070" h="646430">
                <a:moveTo>
                  <a:pt x="5278119" y="0"/>
                </a:moveTo>
                <a:lnTo>
                  <a:pt x="107695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5"/>
                </a:lnTo>
                <a:lnTo>
                  <a:pt x="0" y="538479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5" y="646176"/>
                </a:lnTo>
                <a:lnTo>
                  <a:pt x="5278119" y="646176"/>
                </a:lnTo>
                <a:lnTo>
                  <a:pt x="5320022" y="637706"/>
                </a:lnTo>
                <a:lnTo>
                  <a:pt x="5354256" y="614616"/>
                </a:lnTo>
                <a:lnTo>
                  <a:pt x="5377346" y="580382"/>
                </a:lnTo>
                <a:lnTo>
                  <a:pt x="5385815" y="538479"/>
                </a:lnTo>
                <a:lnTo>
                  <a:pt x="5385815" y="107695"/>
                </a:lnTo>
                <a:lnTo>
                  <a:pt x="5377346" y="65793"/>
                </a:lnTo>
                <a:lnTo>
                  <a:pt x="5354256" y="31559"/>
                </a:lnTo>
                <a:lnTo>
                  <a:pt x="5320022" y="8469"/>
                </a:lnTo>
                <a:lnTo>
                  <a:pt x="5278119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1989201" y="1217421"/>
            <a:ext cx="48196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863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Quartiles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tell us about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spread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breaking</a:t>
            </a:r>
            <a:r>
              <a:rPr sz="14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R="9525" algn="ctr">
              <a:lnSpc>
                <a:spcPct val="100000"/>
              </a:lnSpc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into quarters,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just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like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median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breaks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 in</a:t>
            </a:r>
            <a:r>
              <a:rPr sz="1400" spc="114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half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5591375" y="2526754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215"/>
                </a:lnTo>
              </a:path>
            </a:pathLst>
          </a:custGeom>
          <a:ln w="9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5311455" y="3223548"/>
            <a:ext cx="567055" cy="731520"/>
          </a:xfrm>
          <a:custGeom>
            <a:avLst/>
            <a:gdLst/>
            <a:ahLst/>
            <a:cxnLst/>
            <a:rect l="l" t="t" r="r" b="b"/>
            <a:pathLst>
              <a:path w="567054" h="731520">
                <a:moveTo>
                  <a:pt x="566570" y="164679"/>
                </a:moveTo>
                <a:lnTo>
                  <a:pt x="0" y="164679"/>
                </a:lnTo>
                <a:lnTo>
                  <a:pt x="0" y="731061"/>
                </a:lnTo>
                <a:lnTo>
                  <a:pt x="566570" y="731061"/>
                </a:lnTo>
                <a:lnTo>
                  <a:pt x="566570" y="164679"/>
                </a:lnTo>
                <a:close/>
              </a:path>
              <a:path w="567054" h="731520">
                <a:moveTo>
                  <a:pt x="283761" y="0"/>
                </a:moveTo>
                <a:lnTo>
                  <a:pt x="207583" y="131362"/>
                </a:lnTo>
                <a:lnTo>
                  <a:pt x="188539" y="164679"/>
                </a:lnTo>
                <a:lnTo>
                  <a:pt x="378030" y="164679"/>
                </a:lnTo>
                <a:lnTo>
                  <a:pt x="283761" y="0"/>
                </a:lnTo>
                <a:close/>
              </a:path>
            </a:pathLst>
          </a:custGeom>
          <a:solidFill>
            <a:srgbClr val="3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306694" y="3214005"/>
            <a:ext cx="576580" cy="745490"/>
          </a:xfrm>
          <a:custGeom>
            <a:avLst/>
            <a:gdLst/>
            <a:ahLst/>
            <a:cxnLst/>
            <a:rect l="l" t="t" r="r" b="b"/>
            <a:pathLst>
              <a:path w="576579" h="745489">
                <a:moveTo>
                  <a:pt x="190547" y="169454"/>
                </a:moveTo>
                <a:lnTo>
                  <a:pt x="0" y="169454"/>
                </a:lnTo>
                <a:lnTo>
                  <a:pt x="0" y="745368"/>
                </a:lnTo>
                <a:lnTo>
                  <a:pt x="576092" y="745368"/>
                </a:lnTo>
                <a:lnTo>
                  <a:pt x="576092" y="740604"/>
                </a:lnTo>
                <a:lnTo>
                  <a:pt x="9522" y="740604"/>
                </a:lnTo>
                <a:lnTo>
                  <a:pt x="4761" y="735840"/>
                </a:lnTo>
                <a:lnTo>
                  <a:pt x="9522" y="735840"/>
                </a:lnTo>
                <a:lnTo>
                  <a:pt x="9522" y="178981"/>
                </a:lnTo>
                <a:lnTo>
                  <a:pt x="4761" y="178981"/>
                </a:lnTo>
                <a:lnTo>
                  <a:pt x="9522" y="174222"/>
                </a:lnTo>
                <a:lnTo>
                  <a:pt x="198795" y="174222"/>
                </a:lnTo>
                <a:lnTo>
                  <a:pt x="200145" y="171858"/>
                </a:lnTo>
                <a:lnTo>
                  <a:pt x="189174" y="171858"/>
                </a:lnTo>
                <a:lnTo>
                  <a:pt x="190547" y="169454"/>
                </a:lnTo>
                <a:close/>
              </a:path>
              <a:path w="576579" h="745489">
                <a:moveTo>
                  <a:pt x="9522" y="735840"/>
                </a:moveTo>
                <a:lnTo>
                  <a:pt x="4761" y="735840"/>
                </a:lnTo>
                <a:lnTo>
                  <a:pt x="9522" y="740604"/>
                </a:lnTo>
                <a:lnTo>
                  <a:pt x="9522" y="735840"/>
                </a:lnTo>
                <a:close/>
              </a:path>
              <a:path w="576579" h="745489">
                <a:moveTo>
                  <a:pt x="566570" y="735840"/>
                </a:moveTo>
                <a:lnTo>
                  <a:pt x="9522" y="735840"/>
                </a:lnTo>
                <a:lnTo>
                  <a:pt x="9522" y="740604"/>
                </a:lnTo>
                <a:lnTo>
                  <a:pt x="566570" y="740604"/>
                </a:lnTo>
                <a:lnTo>
                  <a:pt x="566570" y="735840"/>
                </a:lnTo>
                <a:close/>
              </a:path>
              <a:path w="576579" h="745489">
                <a:moveTo>
                  <a:pt x="566570" y="174222"/>
                </a:moveTo>
                <a:lnTo>
                  <a:pt x="566570" y="740604"/>
                </a:lnTo>
                <a:lnTo>
                  <a:pt x="571331" y="735840"/>
                </a:lnTo>
                <a:lnTo>
                  <a:pt x="576092" y="735840"/>
                </a:lnTo>
                <a:lnTo>
                  <a:pt x="576092" y="178981"/>
                </a:lnTo>
                <a:lnTo>
                  <a:pt x="571331" y="178981"/>
                </a:lnTo>
                <a:lnTo>
                  <a:pt x="566570" y="174222"/>
                </a:lnTo>
                <a:close/>
              </a:path>
              <a:path w="576579" h="745489">
                <a:moveTo>
                  <a:pt x="576092" y="735840"/>
                </a:moveTo>
                <a:lnTo>
                  <a:pt x="571331" y="735840"/>
                </a:lnTo>
                <a:lnTo>
                  <a:pt x="566570" y="740604"/>
                </a:lnTo>
                <a:lnTo>
                  <a:pt x="576092" y="740604"/>
                </a:lnTo>
                <a:lnTo>
                  <a:pt x="576092" y="735840"/>
                </a:lnTo>
                <a:close/>
              </a:path>
              <a:path w="576579" h="745489">
                <a:moveTo>
                  <a:pt x="9522" y="174222"/>
                </a:moveTo>
                <a:lnTo>
                  <a:pt x="4761" y="178981"/>
                </a:lnTo>
                <a:lnTo>
                  <a:pt x="9522" y="178981"/>
                </a:lnTo>
                <a:lnTo>
                  <a:pt x="9522" y="174222"/>
                </a:lnTo>
                <a:close/>
              </a:path>
              <a:path w="576579" h="745489">
                <a:moveTo>
                  <a:pt x="198795" y="174222"/>
                </a:moveTo>
                <a:lnTo>
                  <a:pt x="9522" y="174222"/>
                </a:lnTo>
                <a:lnTo>
                  <a:pt x="9522" y="178981"/>
                </a:lnTo>
                <a:lnTo>
                  <a:pt x="196077" y="178981"/>
                </a:lnTo>
                <a:lnTo>
                  <a:pt x="198795" y="174222"/>
                </a:lnTo>
                <a:close/>
              </a:path>
              <a:path w="576579" h="745489">
                <a:moveTo>
                  <a:pt x="295341" y="11906"/>
                </a:moveTo>
                <a:lnTo>
                  <a:pt x="284395" y="11906"/>
                </a:lnTo>
                <a:lnTo>
                  <a:pt x="292648" y="11930"/>
                </a:lnTo>
                <a:lnTo>
                  <a:pt x="288503" y="19078"/>
                </a:lnTo>
                <a:lnTo>
                  <a:pt x="359634" y="143293"/>
                </a:lnTo>
                <a:lnTo>
                  <a:pt x="380014" y="178981"/>
                </a:lnTo>
                <a:lnTo>
                  <a:pt x="566570" y="178981"/>
                </a:lnTo>
                <a:lnTo>
                  <a:pt x="566570" y="174222"/>
                </a:lnTo>
                <a:lnTo>
                  <a:pt x="576092" y="174222"/>
                </a:lnTo>
                <a:lnTo>
                  <a:pt x="576092" y="171858"/>
                </a:lnTo>
                <a:lnTo>
                  <a:pt x="386918" y="171858"/>
                </a:lnTo>
                <a:lnTo>
                  <a:pt x="382791" y="169454"/>
                </a:lnTo>
                <a:lnTo>
                  <a:pt x="385544" y="169454"/>
                </a:lnTo>
                <a:lnTo>
                  <a:pt x="367864" y="138525"/>
                </a:lnTo>
                <a:lnTo>
                  <a:pt x="295341" y="11906"/>
                </a:lnTo>
                <a:close/>
              </a:path>
              <a:path w="576579" h="745489">
                <a:moveTo>
                  <a:pt x="576092" y="174222"/>
                </a:moveTo>
                <a:lnTo>
                  <a:pt x="566570" y="174222"/>
                </a:lnTo>
                <a:lnTo>
                  <a:pt x="571331" y="178981"/>
                </a:lnTo>
                <a:lnTo>
                  <a:pt x="576092" y="178981"/>
                </a:lnTo>
                <a:lnTo>
                  <a:pt x="576092" y="174222"/>
                </a:lnTo>
                <a:close/>
              </a:path>
              <a:path w="576579" h="745489">
                <a:moveTo>
                  <a:pt x="288522" y="0"/>
                </a:moveTo>
                <a:lnTo>
                  <a:pt x="208209" y="138541"/>
                </a:lnTo>
                <a:lnTo>
                  <a:pt x="189174" y="171858"/>
                </a:lnTo>
                <a:lnTo>
                  <a:pt x="193300" y="169454"/>
                </a:lnTo>
                <a:lnTo>
                  <a:pt x="201518" y="169454"/>
                </a:lnTo>
                <a:lnTo>
                  <a:pt x="216484" y="143269"/>
                </a:lnTo>
                <a:lnTo>
                  <a:pt x="288503" y="19078"/>
                </a:lnTo>
                <a:lnTo>
                  <a:pt x="284395" y="11906"/>
                </a:lnTo>
                <a:lnTo>
                  <a:pt x="295341" y="11906"/>
                </a:lnTo>
                <a:lnTo>
                  <a:pt x="288522" y="0"/>
                </a:lnTo>
                <a:close/>
              </a:path>
              <a:path w="576579" h="745489">
                <a:moveTo>
                  <a:pt x="201518" y="169454"/>
                </a:moveTo>
                <a:lnTo>
                  <a:pt x="193300" y="169454"/>
                </a:lnTo>
                <a:lnTo>
                  <a:pt x="189174" y="171858"/>
                </a:lnTo>
                <a:lnTo>
                  <a:pt x="200145" y="171858"/>
                </a:lnTo>
                <a:lnTo>
                  <a:pt x="201518" y="169454"/>
                </a:lnTo>
                <a:close/>
              </a:path>
              <a:path w="576579" h="745489">
                <a:moveTo>
                  <a:pt x="385544" y="169454"/>
                </a:moveTo>
                <a:lnTo>
                  <a:pt x="382791" y="169454"/>
                </a:lnTo>
                <a:lnTo>
                  <a:pt x="386918" y="171858"/>
                </a:lnTo>
                <a:lnTo>
                  <a:pt x="385544" y="169454"/>
                </a:lnTo>
                <a:close/>
              </a:path>
              <a:path w="576579" h="745489">
                <a:moveTo>
                  <a:pt x="576092" y="169454"/>
                </a:moveTo>
                <a:lnTo>
                  <a:pt x="385544" y="169454"/>
                </a:lnTo>
                <a:lnTo>
                  <a:pt x="386918" y="171858"/>
                </a:lnTo>
                <a:lnTo>
                  <a:pt x="576092" y="171858"/>
                </a:lnTo>
                <a:lnTo>
                  <a:pt x="576092" y="169454"/>
                </a:lnTo>
                <a:close/>
              </a:path>
              <a:path w="576579" h="745489">
                <a:moveTo>
                  <a:pt x="216484" y="143269"/>
                </a:moveTo>
                <a:close/>
              </a:path>
              <a:path w="576579" h="745489">
                <a:moveTo>
                  <a:pt x="284395" y="11906"/>
                </a:moveTo>
                <a:lnTo>
                  <a:pt x="288503" y="19078"/>
                </a:lnTo>
                <a:lnTo>
                  <a:pt x="292648" y="11930"/>
                </a:lnTo>
                <a:lnTo>
                  <a:pt x="284395" y="11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542030" y="2526754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215"/>
                </a:lnTo>
              </a:path>
            </a:pathLst>
          </a:custGeom>
          <a:ln w="9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3974540" y="3214029"/>
            <a:ext cx="1137285" cy="739140"/>
          </a:xfrm>
          <a:custGeom>
            <a:avLst/>
            <a:gdLst/>
            <a:ahLst/>
            <a:cxnLst/>
            <a:rect l="l" t="t" r="r" b="b"/>
            <a:pathLst>
              <a:path w="1137285" h="739139">
                <a:moveTo>
                  <a:pt x="1136949" y="172294"/>
                </a:moveTo>
                <a:lnTo>
                  <a:pt x="0" y="172294"/>
                </a:lnTo>
                <a:lnTo>
                  <a:pt x="0" y="738676"/>
                </a:lnTo>
                <a:lnTo>
                  <a:pt x="1136949" y="738676"/>
                </a:lnTo>
                <a:lnTo>
                  <a:pt x="1136949" y="172294"/>
                </a:lnTo>
                <a:close/>
              </a:path>
              <a:path w="1137285" h="739139">
                <a:moveTo>
                  <a:pt x="568474" y="0"/>
                </a:moveTo>
                <a:lnTo>
                  <a:pt x="492297" y="131362"/>
                </a:lnTo>
                <a:lnTo>
                  <a:pt x="469443" y="172294"/>
                </a:lnTo>
                <a:lnTo>
                  <a:pt x="668457" y="172294"/>
                </a:lnTo>
                <a:lnTo>
                  <a:pt x="645604" y="131362"/>
                </a:lnTo>
                <a:lnTo>
                  <a:pt x="568474" y="0"/>
                </a:lnTo>
                <a:close/>
              </a:path>
            </a:pathLst>
          </a:custGeom>
          <a:solidFill>
            <a:srgbClr val="3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3969779" y="3204573"/>
            <a:ext cx="1146810" cy="753110"/>
          </a:xfrm>
          <a:custGeom>
            <a:avLst/>
            <a:gdLst/>
            <a:ahLst/>
            <a:cxnLst/>
            <a:rect l="l" t="t" r="r" b="b"/>
            <a:pathLst>
              <a:path w="1146810" h="753110">
                <a:moveTo>
                  <a:pt x="471441" y="176982"/>
                </a:moveTo>
                <a:lnTo>
                  <a:pt x="0" y="176982"/>
                </a:lnTo>
                <a:lnTo>
                  <a:pt x="0" y="752896"/>
                </a:lnTo>
                <a:lnTo>
                  <a:pt x="1146471" y="752896"/>
                </a:lnTo>
                <a:lnTo>
                  <a:pt x="1146471" y="748132"/>
                </a:lnTo>
                <a:lnTo>
                  <a:pt x="9522" y="748132"/>
                </a:lnTo>
                <a:lnTo>
                  <a:pt x="4761" y="743368"/>
                </a:lnTo>
                <a:lnTo>
                  <a:pt x="9522" y="743368"/>
                </a:lnTo>
                <a:lnTo>
                  <a:pt x="9522" y="186509"/>
                </a:lnTo>
                <a:lnTo>
                  <a:pt x="4761" y="186509"/>
                </a:lnTo>
                <a:lnTo>
                  <a:pt x="9522" y="181750"/>
                </a:lnTo>
                <a:lnTo>
                  <a:pt x="479638" y="181750"/>
                </a:lnTo>
                <a:lnTo>
                  <a:pt x="480935" y="179426"/>
                </a:lnTo>
                <a:lnTo>
                  <a:pt x="470078" y="179426"/>
                </a:lnTo>
                <a:lnTo>
                  <a:pt x="471441" y="176982"/>
                </a:lnTo>
                <a:close/>
              </a:path>
              <a:path w="1146810" h="753110">
                <a:moveTo>
                  <a:pt x="9522" y="743368"/>
                </a:moveTo>
                <a:lnTo>
                  <a:pt x="4761" y="743368"/>
                </a:lnTo>
                <a:lnTo>
                  <a:pt x="9522" y="748132"/>
                </a:lnTo>
                <a:lnTo>
                  <a:pt x="9522" y="743368"/>
                </a:lnTo>
                <a:close/>
              </a:path>
              <a:path w="1146810" h="753110">
                <a:moveTo>
                  <a:pt x="1136949" y="743368"/>
                </a:moveTo>
                <a:lnTo>
                  <a:pt x="9522" y="743368"/>
                </a:lnTo>
                <a:lnTo>
                  <a:pt x="9522" y="748132"/>
                </a:lnTo>
                <a:lnTo>
                  <a:pt x="1136949" y="748132"/>
                </a:lnTo>
                <a:lnTo>
                  <a:pt x="1136949" y="743368"/>
                </a:lnTo>
                <a:close/>
              </a:path>
              <a:path w="1146810" h="753110">
                <a:moveTo>
                  <a:pt x="1136949" y="181750"/>
                </a:moveTo>
                <a:lnTo>
                  <a:pt x="1136949" y="748132"/>
                </a:lnTo>
                <a:lnTo>
                  <a:pt x="1141710" y="743368"/>
                </a:lnTo>
                <a:lnTo>
                  <a:pt x="1146471" y="743368"/>
                </a:lnTo>
                <a:lnTo>
                  <a:pt x="1146471" y="186509"/>
                </a:lnTo>
                <a:lnTo>
                  <a:pt x="1141710" y="186509"/>
                </a:lnTo>
                <a:lnTo>
                  <a:pt x="1136949" y="181750"/>
                </a:lnTo>
                <a:close/>
              </a:path>
              <a:path w="1146810" h="753110">
                <a:moveTo>
                  <a:pt x="1146471" y="743368"/>
                </a:moveTo>
                <a:lnTo>
                  <a:pt x="1141710" y="743368"/>
                </a:lnTo>
                <a:lnTo>
                  <a:pt x="1136949" y="748132"/>
                </a:lnTo>
                <a:lnTo>
                  <a:pt x="1146471" y="748132"/>
                </a:lnTo>
                <a:lnTo>
                  <a:pt x="1146471" y="743368"/>
                </a:lnTo>
                <a:close/>
              </a:path>
              <a:path w="1146810" h="753110">
                <a:moveTo>
                  <a:pt x="9522" y="181750"/>
                </a:moveTo>
                <a:lnTo>
                  <a:pt x="4761" y="186509"/>
                </a:lnTo>
                <a:lnTo>
                  <a:pt x="9522" y="186509"/>
                </a:lnTo>
                <a:lnTo>
                  <a:pt x="9522" y="181750"/>
                </a:lnTo>
                <a:close/>
              </a:path>
              <a:path w="1146810" h="753110">
                <a:moveTo>
                  <a:pt x="479638" y="181750"/>
                </a:moveTo>
                <a:lnTo>
                  <a:pt x="9522" y="181750"/>
                </a:lnTo>
                <a:lnTo>
                  <a:pt x="9522" y="186509"/>
                </a:lnTo>
                <a:lnTo>
                  <a:pt x="476982" y="186509"/>
                </a:lnTo>
                <a:lnTo>
                  <a:pt x="479638" y="181750"/>
                </a:lnTo>
                <a:close/>
              </a:path>
              <a:path w="1146810" h="753110">
                <a:moveTo>
                  <a:pt x="657110" y="143142"/>
                </a:moveTo>
                <a:lnTo>
                  <a:pt x="646239" y="143142"/>
                </a:lnTo>
                <a:lnTo>
                  <a:pt x="670441" y="186509"/>
                </a:lnTo>
                <a:lnTo>
                  <a:pt x="1136949" y="186509"/>
                </a:lnTo>
                <a:lnTo>
                  <a:pt x="1136949" y="181750"/>
                </a:lnTo>
                <a:lnTo>
                  <a:pt x="1146471" y="181750"/>
                </a:lnTo>
                <a:lnTo>
                  <a:pt x="1146471" y="179426"/>
                </a:lnTo>
                <a:lnTo>
                  <a:pt x="677344" y="179426"/>
                </a:lnTo>
                <a:lnTo>
                  <a:pt x="673218" y="176982"/>
                </a:lnTo>
                <a:lnTo>
                  <a:pt x="675982" y="176982"/>
                </a:lnTo>
                <a:lnTo>
                  <a:pt x="657110" y="143142"/>
                </a:lnTo>
                <a:close/>
              </a:path>
              <a:path w="1146810" h="753110">
                <a:moveTo>
                  <a:pt x="1146471" y="181750"/>
                </a:moveTo>
                <a:lnTo>
                  <a:pt x="1136949" y="181750"/>
                </a:lnTo>
                <a:lnTo>
                  <a:pt x="1141710" y="186509"/>
                </a:lnTo>
                <a:lnTo>
                  <a:pt x="1146471" y="186509"/>
                </a:lnTo>
                <a:lnTo>
                  <a:pt x="1146471" y="181750"/>
                </a:lnTo>
                <a:close/>
              </a:path>
              <a:path w="1146810" h="753110">
                <a:moveTo>
                  <a:pt x="573235" y="0"/>
                </a:moveTo>
                <a:lnTo>
                  <a:pt x="492931" y="138462"/>
                </a:lnTo>
                <a:lnTo>
                  <a:pt x="470078" y="179426"/>
                </a:lnTo>
                <a:lnTo>
                  <a:pt x="474204" y="176982"/>
                </a:lnTo>
                <a:lnTo>
                  <a:pt x="482298" y="176982"/>
                </a:lnTo>
                <a:lnTo>
                  <a:pt x="501135" y="143229"/>
                </a:lnTo>
                <a:lnTo>
                  <a:pt x="573254" y="18926"/>
                </a:lnTo>
                <a:lnTo>
                  <a:pt x="569109" y="11867"/>
                </a:lnTo>
                <a:lnTo>
                  <a:pt x="580186" y="11843"/>
                </a:lnTo>
                <a:lnTo>
                  <a:pt x="573235" y="0"/>
                </a:lnTo>
                <a:close/>
              </a:path>
              <a:path w="1146810" h="753110">
                <a:moveTo>
                  <a:pt x="482298" y="176982"/>
                </a:moveTo>
                <a:lnTo>
                  <a:pt x="474204" y="176982"/>
                </a:lnTo>
                <a:lnTo>
                  <a:pt x="470078" y="179426"/>
                </a:lnTo>
                <a:lnTo>
                  <a:pt x="480935" y="179426"/>
                </a:lnTo>
                <a:lnTo>
                  <a:pt x="482298" y="176982"/>
                </a:lnTo>
                <a:close/>
              </a:path>
              <a:path w="1146810" h="753110">
                <a:moveTo>
                  <a:pt x="675982" y="176982"/>
                </a:moveTo>
                <a:lnTo>
                  <a:pt x="673218" y="176982"/>
                </a:lnTo>
                <a:lnTo>
                  <a:pt x="677344" y="179426"/>
                </a:lnTo>
                <a:lnTo>
                  <a:pt x="675982" y="176982"/>
                </a:lnTo>
                <a:close/>
              </a:path>
              <a:path w="1146810" h="753110">
                <a:moveTo>
                  <a:pt x="1146471" y="176982"/>
                </a:moveTo>
                <a:lnTo>
                  <a:pt x="675982" y="176982"/>
                </a:lnTo>
                <a:lnTo>
                  <a:pt x="677344" y="179426"/>
                </a:lnTo>
                <a:lnTo>
                  <a:pt x="1146471" y="179426"/>
                </a:lnTo>
                <a:lnTo>
                  <a:pt x="1146471" y="176982"/>
                </a:lnTo>
                <a:close/>
              </a:path>
              <a:path w="1146810" h="753110">
                <a:moveTo>
                  <a:pt x="580186" y="11843"/>
                </a:moveTo>
                <a:lnTo>
                  <a:pt x="577361" y="11843"/>
                </a:lnTo>
                <a:lnTo>
                  <a:pt x="573254" y="18926"/>
                </a:lnTo>
                <a:lnTo>
                  <a:pt x="646239" y="143229"/>
                </a:lnTo>
                <a:lnTo>
                  <a:pt x="657110" y="143142"/>
                </a:lnTo>
                <a:lnTo>
                  <a:pt x="654491" y="138446"/>
                </a:lnTo>
                <a:lnTo>
                  <a:pt x="580186" y="11843"/>
                </a:lnTo>
                <a:close/>
              </a:path>
              <a:path w="1146810" h="753110">
                <a:moveTo>
                  <a:pt x="501221" y="143142"/>
                </a:moveTo>
                <a:close/>
              </a:path>
              <a:path w="1146810" h="753110">
                <a:moveTo>
                  <a:pt x="577361" y="11843"/>
                </a:moveTo>
                <a:lnTo>
                  <a:pt x="569109" y="11867"/>
                </a:lnTo>
                <a:lnTo>
                  <a:pt x="573254" y="18926"/>
                </a:lnTo>
                <a:lnTo>
                  <a:pt x="577361" y="11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3473641" y="2526754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215"/>
                </a:lnTo>
              </a:path>
            </a:pathLst>
          </a:custGeom>
          <a:ln w="9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3192768" y="3223548"/>
            <a:ext cx="567055" cy="731520"/>
          </a:xfrm>
          <a:custGeom>
            <a:avLst/>
            <a:gdLst/>
            <a:ahLst/>
            <a:cxnLst/>
            <a:rect l="l" t="t" r="r" b="b"/>
            <a:pathLst>
              <a:path w="567054" h="731520">
                <a:moveTo>
                  <a:pt x="566570" y="164679"/>
                </a:moveTo>
                <a:lnTo>
                  <a:pt x="0" y="164679"/>
                </a:lnTo>
                <a:lnTo>
                  <a:pt x="0" y="731061"/>
                </a:lnTo>
                <a:lnTo>
                  <a:pt x="566570" y="731061"/>
                </a:lnTo>
                <a:lnTo>
                  <a:pt x="566570" y="164679"/>
                </a:lnTo>
                <a:close/>
              </a:path>
              <a:path w="567054" h="731520">
                <a:moveTo>
                  <a:pt x="283761" y="0"/>
                </a:moveTo>
                <a:lnTo>
                  <a:pt x="207583" y="131362"/>
                </a:lnTo>
                <a:lnTo>
                  <a:pt x="188539" y="164679"/>
                </a:lnTo>
                <a:lnTo>
                  <a:pt x="378030" y="164679"/>
                </a:lnTo>
                <a:lnTo>
                  <a:pt x="283761" y="0"/>
                </a:lnTo>
                <a:close/>
              </a:path>
            </a:pathLst>
          </a:custGeom>
          <a:solidFill>
            <a:srgbClr val="3D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3187999" y="3214005"/>
            <a:ext cx="576580" cy="745490"/>
          </a:xfrm>
          <a:custGeom>
            <a:avLst/>
            <a:gdLst/>
            <a:ahLst/>
            <a:cxnLst/>
            <a:rect l="l" t="t" r="r" b="b"/>
            <a:pathLst>
              <a:path w="576579" h="745489">
                <a:moveTo>
                  <a:pt x="190555" y="169454"/>
                </a:moveTo>
                <a:lnTo>
                  <a:pt x="0" y="169454"/>
                </a:lnTo>
                <a:lnTo>
                  <a:pt x="0" y="745368"/>
                </a:lnTo>
                <a:lnTo>
                  <a:pt x="576100" y="745368"/>
                </a:lnTo>
                <a:lnTo>
                  <a:pt x="576100" y="740604"/>
                </a:lnTo>
                <a:lnTo>
                  <a:pt x="9538" y="740604"/>
                </a:lnTo>
                <a:lnTo>
                  <a:pt x="4769" y="735840"/>
                </a:lnTo>
                <a:lnTo>
                  <a:pt x="9538" y="735840"/>
                </a:lnTo>
                <a:lnTo>
                  <a:pt x="9538" y="178981"/>
                </a:lnTo>
                <a:lnTo>
                  <a:pt x="4769" y="178981"/>
                </a:lnTo>
                <a:lnTo>
                  <a:pt x="9538" y="174222"/>
                </a:lnTo>
                <a:lnTo>
                  <a:pt x="198803" y="174222"/>
                </a:lnTo>
                <a:lnTo>
                  <a:pt x="200153" y="171858"/>
                </a:lnTo>
                <a:lnTo>
                  <a:pt x="189182" y="171858"/>
                </a:lnTo>
                <a:lnTo>
                  <a:pt x="190555" y="169454"/>
                </a:lnTo>
                <a:close/>
              </a:path>
              <a:path w="576579" h="745489">
                <a:moveTo>
                  <a:pt x="9538" y="735840"/>
                </a:moveTo>
                <a:lnTo>
                  <a:pt x="4769" y="735840"/>
                </a:lnTo>
                <a:lnTo>
                  <a:pt x="9538" y="740604"/>
                </a:lnTo>
                <a:lnTo>
                  <a:pt x="9538" y="735840"/>
                </a:lnTo>
                <a:close/>
              </a:path>
              <a:path w="576579" h="745489">
                <a:moveTo>
                  <a:pt x="566578" y="735840"/>
                </a:moveTo>
                <a:lnTo>
                  <a:pt x="9538" y="735840"/>
                </a:lnTo>
                <a:lnTo>
                  <a:pt x="9538" y="740604"/>
                </a:lnTo>
                <a:lnTo>
                  <a:pt x="566578" y="740604"/>
                </a:lnTo>
                <a:lnTo>
                  <a:pt x="566578" y="735840"/>
                </a:lnTo>
                <a:close/>
              </a:path>
              <a:path w="576579" h="745489">
                <a:moveTo>
                  <a:pt x="566578" y="174222"/>
                </a:moveTo>
                <a:lnTo>
                  <a:pt x="566578" y="740604"/>
                </a:lnTo>
                <a:lnTo>
                  <a:pt x="571339" y="735840"/>
                </a:lnTo>
                <a:lnTo>
                  <a:pt x="576100" y="735840"/>
                </a:lnTo>
                <a:lnTo>
                  <a:pt x="576100" y="178981"/>
                </a:lnTo>
                <a:lnTo>
                  <a:pt x="571339" y="178981"/>
                </a:lnTo>
                <a:lnTo>
                  <a:pt x="566578" y="174222"/>
                </a:lnTo>
                <a:close/>
              </a:path>
              <a:path w="576579" h="745489">
                <a:moveTo>
                  <a:pt x="576100" y="735840"/>
                </a:moveTo>
                <a:lnTo>
                  <a:pt x="571339" y="735840"/>
                </a:lnTo>
                <a:lnTo>
                  <a:pt x="566578" y="740604"/>
                </a:lnTo>
                <a:lnTo>
                  <a:pt x="576100" y="740604"/>
                </a:lnTo>
                <a:lnTo>
                  <a:pt x="576100" y="735840"/>
                </a:lnTo>
                <a:close/>
              </a:path>
              <a:path w="576579" h="745489">
                <a:moveTo>
                  <a:pt x="9538" y="174222"/>
                </a:moveTo>
                <a:lnTo>
                  <a:pt x="4769" y="178981"/>
                </a:lnTo>
                <a:lnTo>
                  <a:pt x="9538" y="178981"/>
                </a:lnTo>
                <a:lnTo>
                  <a:pt x="9538" y="174222"/>
                </a:lnTo>
                <a:close/>
              </a:path>
              <a:path w="576579" h="745489">
                <a:moveTo>
                  <a:pt x="198803" y="174222"/>
                </a:moveTo>
                <a:lnTo>
                  <a:pt x="9538" y="174222"/>
                </a:lnTo>
                <a:lnTo>
                  <a:pt x="9538" y="178981"/>
                </a:lnTo>
                <a:lnTo>
                  <a:pt x="196085" y="178981"/>
                </a:lnTo>
                <a:lnTo>
                  <a:pt x="198803" y="174222"/>
                </a:lnTo>
                <a:close/>
              </a:path>
              <a:path w="576579" h="745489">
                <a:moveTo>
                  <a:pt x="295349" y="11906"/>
                </a:moveTo>
                <a:lnTo>
                  <a:pt x="284403" y="11906"/>
                </a:lnTo>
                <a:lnTo>
                  <a:pt x="292656" y="11930"/>
                </a:lnTo>
                <a:lnTo>
                  <a:pt x="288511" y="19078"/>
                </a:lnTo>
                <a:lnTo>
                  <a:pt x="359642" y="143293"/>
                </a:lnTo>
                <a:lnTo>
                  <a:pt x="380022" y="178981"/>
                </a:lnTo>
                <a:lnTo>
                  <a:pt x="566578" y="178981"/>
                </a:lnTo>
                <a:lnTo>
                  <a:pt x="566578" y="174222"/>
                </a:lnTo>
                <a:lnTo>
                  <a:pt x="576100" y="174222"/>
                </a:lnTo>
                <a:lnTo>
                  <a:pt x="576100" y="171858"/>
                </a:lnTo>
                <a:lnTo>
                  <a:pt x="386926" y="171858"/>
                </a:lnTo>
                <a:lnTo>
                  <a:pt x="382799" y="169454"/>
                </a:lnTo>
                <a:lnTo>
                  <a:pt x="385552" y="169454"/>
                </a:lnTo>
                <a:lnTo>
                  <a:pt x="367872" y="138525"/>
                </a:lnTo>
                <a:lnTo>
                  <a:pt x="295349" y="11906"/>
                </a:lnTo>
                <a:close/>
              </a:path>
              <a:path w="576579" h="745489">
                <a:moveTo>
                  <a:pt x="576100" y="174222"/>
                </a:moveTo>
                <a:lnTo>
                  <a:pt x="566578" y="174222"/>
                </a:lnTo>
                <a:lnTo>
                  <a:pt x="571339" y="178981"/>
                </a:lnTo>
                <a:lnTo>
                  <a:pt x="576100" y="178981"/>
                </a:lnTo>
                <a:lnTo>
                  <a:pt x="576100" y="174222"/>
                </a:lnTo>
                <a:close/>
              </a:path>
              <a:path w="576579" h="745489">
                <a:moveTo>
                  <a:pt x="288530" y="0"/>
                </a:moveTo>
                <a:lnTo>
                  <a:pt x="208217" y="138541"/>
                </a:lnTo>
                <a:lnTo>
                  <a:pt x="189182" y="171858"/>
                </a:lnTo>
                <a:lnTo>
                  <a:pt x="193308" y="169454"/>
                </a:lnTo>
                <a:lnTo>
                  <a:pt x="201525" y="169454"/>
                </a:lnTo>
                <a:lnTo>
                  <a:pt x="216492" y="143269"/>
                </a:lnTo>
                <a:lnTo>
                  <a:pt x="288511" y="19078"/>
                </a:lnTo>
                <a:lnTo>
                  <a:pt x="284403" y="11906"/>
                </a:lnTo>
                <a:lnTo>
                  <a:pt x="295349" y="11906"/>
                </a:lnTo>
                <a:lnTo>
                  <a:pt x="288530" y="0"/>
                </a:lnTo>
                <a:close/>
              </a:path>
              <a:path w="576579" h="745489">
                <a:moveTo>
                  <a:pt x="201525" y="169454"/>
                </a:moveTo>
                <a:lnTo>
                  <a:pt x="193308" y="169454"/>
                </a:lnTo>
                <a:lnTo>
                  <a:pt x="189182" y="171858"/>
                </a:lnTo>
                <a:lnTo>
                  <a:pt x="200153" y="171858"/>
                </a:lnTo>
                <a:lnTo>
                  <a:pt x="201525" y="169454"/>
                </a:lnTo>
                <a:close/>
              </a:path>
              <a:path w="576579" h="745489">
                <a:moveTo>
                  <a:pt x="385552" y="169454"/>
                </a:moveTo>
                <a:lnTo>
                  <a:pt x="382799" y="169454"/>
                </a:lnTo>
                <a:lnTo>
                  <a:pt x="386926" y="171858"/>
                </a:lnTo>
                <a:lnTo>
                  <a:pt x="385552" y="169454"/>
                </a:lnTo>
                <a:close/>
              </a:path>
              <a:path w="576579" h="745489">
                <a:moveTo>
                  <a:pt x="576100" y="169454"/>
                </a:moveTo>
                <a:lnTo>
                  <a:pt x="385552" y="169454"/>
                </a:lnTo>
                <a:lnTo>
                  <a:pt x="386926" y="171858"/>
                </a:lnTo>
                <a:lnTo>
                  <a:pt x="576100" y="171858"/>
                </a:lnTo>
                <a:lnTo>
                  <a:pt x="576100" y="169454"/>
                </a:lnTo>
                <a:close/>
              </a:path>
              <a:path w="576579" h="745489">
                <a:moveTo>
                  <a:pt x="216492" y="143269"/>
                </a:moveTo>
                <a:close/>
              </a:path>
              <a:path w="576579" h="745489">
                <a:moveTo>
                  <a:pt x="284403" y="11906"/>
                </a:moveTo>
                <a:lnTo>
                  <a:pt x="288511" y="19078"/>
                </a:lnTo>
                <a:lnTo>
                  <a:pt x="292656" y="11930"/>
                </a:lnTo>
                <a:lnTo>
                  <a:pt x="284403" y="11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2457334" y="2594046"/>
            <a:ext cx="4197350" cy="4508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43660" algn="l"/>
                <a:tab pos="2636520" algn="l"/>
                <a:tab pos="3505200" algn="l"/>
                <a:tab pos="3987165" algn="l"/>
              </a:tabLst>
            </a:pP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36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80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29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B900FF"/>
                </a:solidFill>
                <a:latin typeface="Arial"/>
                <a:cs typeface="Arial"/>
              </a:rPr>
              <a:t>	</a:t>
            </a: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9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80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32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B900FF"/>
                </a:solidFill>
                <a:latin typeface="Arial"/>
                <a:cs typeface="Arial"/>
              </a:rPr>
              <a:t>	</a:t>
            </a: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5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819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B900FF"/>
                </a:solidFill>
                <a:latin typeface="Arial"/>
                <a:cs typeface="Arial"/>
              </a:rPr>
              <a:t>	</a:t>
            </a:r>
            <a:r>
              <a:rPr sz="2750" spc="80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B900FF"/>
                </a:solidFill>
                <a:latin typeface="Arial"/>
                <a:cs typeface="Arial"/>
              </a:rPr>
              <a:t>	</a:t>
            </a:r>
            <a:r>
              <a:rPr sz="2750" spc="785" dirty="0">
                <a:solidFill>
                  <a:srgbClr val="B900FF"/>
                </a:solidFill>
                <a:latin typeface="Arial"/>
                <a:cs typeface="Arial"/>
              </a:rPr>
              <a:t> </a:t>
            </a:r>
            <a:endParaRPr sz="2750">
              <a:latin typeface="Arial"/>
              <a:cs typeface="Arial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3222918" y="3361249"/>
            <a:ext cx="509905" cy="5892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" algn="ctr">
              <a:lnSpc>
                <a:spcPct val="100000"/>
              </a:lnSpc>
              <a:spcBef>
                <a:spcPts val="5"/>
              </a:spcBef>
            </a:pPr>
            <a:r>
              <a:rPr sz="1200" spc="560" dirty="0">
                <a:latin typeface="Arial"/>
                <a:cs typeface="Arial"/>
              </a:rPr>
              <a:t> </a:t>
            </a:r>
            <a:r>
              <a:rPr sz="1200" spc="34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484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260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3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4045635" y="3363153"/>
            <a:ext cx="996315" cy="58610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8890" algn="ctr">
              <a:lnSpc>
                <a:spcPct val="100000"/>
              </a:lnSpc>
              <a:spcBef>
                <a:spcPts val="5"/>
              </a:spcBef>
            </a:pPr>
            <a:r>
              <a:rPr sz="1200" spc="565" dirty="0">
                <a:latin typeface="Arial"/>
                <a:cs typeface="Arial"/>
              </a:rPr>
              <a:t> </a:t>
            </a:r>
            <a:r>
              <a:rPr sz="1200" spc="33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200" spc="635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200" dirty="0">
                <a:latin typeface="Arial"/>
                <a:cs typeface="Arial"/>
              </a:rPr>
              <a:t>  </a:t>
            </a:r>
            <a:r>
              <a:rPr sz="1200" spc="155" dirty="0">
                <a:latin typeface="Arial"/>
                <a:cs typeface="Arial"/>
              </a:rPr>
              <a:t> </a:t>
            </a:r>
            <a:r>
              <a:rPr sz="1200" spc="340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260" dirty="0">
                <a:latin typeface="Arial"/>
                <a:cs typeface="Arial"/>
              </a:rPr>
              <a:t> </a:t>
            </a:r>
            <a:r>
              <a:rPr sz="1200" spc="200" dirty="0">
                <a:latin typeface="Arial"/>
                <a:cs typeface="Arial"/>
              </a:rPr>
              <a:t> </a:t>
            </a:r>
            <a:r>
              <a:rPr sz="1200" spc="170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  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4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75"/>
              </a:spcBef>
            </a:pP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635" dirty="0">
                <a:latin typeface="Arial"/>
                <a:cs typeface="Arial"/>
              </a:rPr>
              <a:t> </a:t>
            </a:r>
            <a:r>
              <a:rPr sz="1200" spc="200" dirty="0">
                <a:latin typeface="Arial"/>
                <a:cs typeface="Arial"/>
              </a:rPr>
              <a:t>  </a:t>
            </a:r>
            <a:r>
              <a:rPr sz="1200" spc="229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26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5346366" y="3361249"/>
            <a:ext cx="509905" cy="5892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200" spc="560" dirty="0">
                <a:latin typeface="Arial"/>
                <a:cs typeface="Arial"/>
              </a:rPr>
              <a:t> </a:t>
            </a:r>
            <a:r>
              <a:rPr sz="1200" spc="34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1200" spc="260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  </a:t>
            </a:r>
            <a:r>
              <a:rPr sz="1200" spc="65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260" dirty="0">
                <a:latin typeface="Arial"/>
                <a:cs typeface="Arial"/>
              </a:rPr>
              <a:t> 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30" dirty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78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Quartiles</a:t>
            </a:r>
            <a:endParaRPr sz="2800"/>
          </a:p>
        </p:txBody>
      </p:sp>
      <p:sp>
        <p:nvSpPr>
          <p:cNvPr id="9" name="object 4"/>
          <p:cNvSpPr txBox="1"/>
          <p:nvPr/>
        </p:nvSpPr>
        <p:spPr>
          <a:xfrm>
            <a:off x="1208328" y="1088516"/>
            <a:ext cx="6727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Consider the marks of the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100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students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below,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ordered from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lowest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highest</a:t>
            </a:r>
            <a:r>
              <a:rPr sz="1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scores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584098" y="2175764"/>
            <a:ext cx="2051685" cy="66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first quartile (Q1)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lies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between the 25th and 26th.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Q1 =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(45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45)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÷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2 =</a:t>
            </a:r>
            <a:r>
              <a:rPr sz="1400" spc="-1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6361303" y="2877693"/>
            <a:ext cx="2085975" cy="1767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865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second quartile (Q2)  between the 50th and 51st.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Q2 =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(58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59)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÷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2 =</a:t>
            </a:r>
            <a:r>
              <a:rPr sz="1400" spc="-1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58.5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46355" marR="5080">
              <a:lnSpc>
                <a:spcPct val="1004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third quartile (Q3)  between the 75th and 76th.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Q3 =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(71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71)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÷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2 =</a:t>
            </a:r>
            <a:r>
              <a:rPr sz="1400" spc="-1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71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2" name="object 7"/>
          <p:cNvGraphicFramePr>
            <a:graphicFrameLocks noGrp="1"/>
          </p:cNvGraphicFramePr>
          <p:nvPr/>
        </p:nvGraphicFramePr>
        <p:xfrm>
          <a:off x="3098292" y="1547241"/>
          <a:ext cx="2933700" cy="3079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292100"/>
                <a:gridCol w="292100"/>
                <a:gridCol w="292100"/>
                <a:gridCol w="292100"/>
                <a:gridCol w="292100"/>
                <a:gridCol w="292100"/>
                <a:gridCol w="292100"/>
                <a:gridCol w="304800"/>
                <a:gridCol w="292100"/>
              </a:tblGrid>
              <a:tr h="279908"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900" spc="-1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900" spc="-1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900" spc="-1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900" spc="-1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900" spc="-1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900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40081">
                <a:tc>
                  <a:txBody>
                    <a:bodyPr/>
                    <a:lstStyle/>
                    <a:p>
                      <a:pPr marL="76200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41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61st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3">
                <a:tc>
                  <a:txBody>
                    <a:bodyPr/>
                    <a:lstStyle/>
                    <a:p>
                      <a:pPr marR="48260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9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22nd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9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62nd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9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58419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3rd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23rd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43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63rd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83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5905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3">
                <a:tc>
                  <a:txBody>
                    <a:bodyPr/>
                    <a:lstStyle/>
                    <a:p>
                      <a:pPr marR="5905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25th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5905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26th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40081">
                <a:tc>
                  <a:txBody>
                    <a:bodyPr/>
                    <a:lstStyle/>
                    <a:p>
                      <a:pPr marR="59055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5905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3">
                <a:tc>
                  <a:txBody>
                    <a:bodyPr/>
                    <a:lstStyle/>
                    <a:p>
                      <a:pPr marR="5905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50th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58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31st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51</a:t>
                      </a:r>
                      <a:r>
                        <a:rPr sz="900" spc="-5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59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71st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91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40080">
                <a:tc>
                  <a:txBody>
                    <a:bodyPr/>
                    <a:lstStyle/>
                    <a:p>
                      <a:pPr marR="29845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32nd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52</a:t>
                      </a:r>
                      <a:r>
                        <a:rPr sz="9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72nd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005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92</a:t>
                      </a:r>
                      <a:r>
                        <a:rPr sz="9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5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33rd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3r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73rd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3r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4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94th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53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75th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71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95th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79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76th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71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96th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79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97th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79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98th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66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99th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  <a:tr h="139979"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1000"/>
                        </a:lnSpc>
                      </a:pPr>
                      <a:r>
                        <a:rPr sz="9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100th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00"/>
                        </a:lnSpc>
                      </a:pPr>
                      <a:r>
                        <a:rPr sz="9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5F5F5F"/>
                      </a:solidFill>
                      <a:prstDash val="solid"/>
                    </a:lnT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8"/>
          <p:cNvSpPr/>
          <p:nvPr/>
        </p:nvSpPr>
        <p:spPr>
          <a:xfrm>
            <a:off x="918972" y="1021105"/>
            <a:ext cx="7356348" cy="446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1088136" y="1033233"/>
            <a:ext cx="7018019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944880" y="1046988"/>
            <a:ext cx="7254240" cy="344805"/>
          </a:xfrm>
          <a:custGeom>
            <a:avLst/>
            <a:gdLst/>
            <a:ahLst/>
            <a:cxnLst/>
            <a:rect l="l" t="t" r="r" b="b"/>
            <a:pathLst>
              <a:path w="7254240" h="344805">
                <a:moveTo>
                  <a:pt x="7196836" y="0"/>
                </a:moveTo>
                <a:lnTo>
                  <a:pt x="57403" y="0"/>
                </a:lnTo>
                <a:lnTo>
                  <a:pt x="35061" y="4504"/>
                </a:lnTo>
                <a:lnTo>
                  <a:pt x="16814" y="16795"/>
                </a:lnTo>
                <a:lnTo>
                  <a:pt x="4511" y="35040"/>
                </a:lnTo>
                <a:lnTo>
                  <a:pt x="0" y="57403"/>
                </a:lnTo>
                <a:lnTo>
                  <a:pt x="0" y="287020"/>
                </a:lnTo>
                <a:lnTo>
                  <a:pt x="4511" y="309383"/>
                </a:lnTo>
                <a:lnTo>
                  <a:pt x="16814" y="327628"/>
                </a:lnTo>
                <a:lnTo>
                  <a:pt x="35061" y="339919"/>
                </a:lnTo>
                <a:lnTo>
                  <a:pt x="57403" y="344424"/>
                </a:lnTo>
                <a:lnTo>
                  <a:pt x="7196836" y="344424"/>
                </a:lnTo>
                <a:lnTo>
                  <a:pt x="7219199" y="339919"/>
                </a:lnTo>
                <a:lnTo>
                  <a:pt x="7237444" y="327628"/>
                </a:lnTo>
                <a:lnTo>
                  <a:pt x="7249735" y="309383"/>
                </a:lnTo>
                <a:lnTo>
                  <a:pt x="7254240" y="287020"/>
                </a:lnTo>
                <a:lnTo>
                  <a:pt x="7254240" y="57403"/>
                </a:lnTo>
                <a:lnTo>
                  <a:pt x="7249735" y="35040"/>
                </a:lnTo>
                <a:lnTo>
                  <a:pt x="7237444" y="16795"/>
                </a:lnTo>
                <a:lnTo>
                  <a:pt x="7219199" y="4504"/>
                </a:lnTo>
                <a:lnTo>
                  <a:pt x="719683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66344" y="2124455"/>
            <a:ext cx="2435860" cy="791210"/>
          </a:xfrm>
          <a:custGeom>
            <a:avLst/>
            <a:gdLst/>
            <a:ahLst/>
            <a:cxnLst/>
            <a:rect l="l" t="t" r="r" b="b"/>
            <a:pathLst>
              <a:path w="2435860" h="791210">
                <a:moveTo>
                  <a:pt x="0" y="131825"/>
                </a:moveTo>
                <a:lnTo>
                  <a:pt x="6720" y="90172"/>
                </a:lnTo>
                <a:lnTo>
                  <a:pt x="25433" y="53986"/>
                </a:lnTo>
                <a:lnTo>
                  <a:pt x="53969" y="25444"/>
                </a:lnTo>
                <a:lnTo>
                  <a:pt x="90157" y="6723"/>
                </a:lnTo>
                <a:lnTo>
                  <a:pt x="131826" y="0"/>
                </a:lnTo>
                <a:lnTo>
                  <a:pt x="2303526" y="0"/>
                </a:lnTo>
                <a:lnTo>
                  <a:pt x="2345179" y="6723"/>
                </a:lnTo>
                <a:lnTo>
                  <a:pt x="2381365" y="25444"/>
                </a:lnTo>
                <a:lnTo>
                  <a:pt x="2409907" y="53986"/>
                </a:lnTo>
                <a:lnTo>
                  <a:pt x="2428628" y="90172"/>
                </a:lnTo>
                <a:lnTo>
                  <a:pt x="2435352" y="131825"/>
                </a:lnTo>
                <a:lnTo>
                  <a:pt x="2435352" y="659130"/>
                </a:lnTo>
                <a:lnTo>
                  <a:pt x="2428628" y="700783"/>
                </a:lnTo>
                <a:lnTo>
                  <a:pt x="2409907" y="736969"/>
                </a:lnTo>
                <a:lnTo>
                  <a:pt x="2381365" y="765511"/>
                </a:lnTo>
                <a:lnTo>
                  <a:pt x="2345179" y="784232"/>
                </a:lnTo>
                <a:lnTo>
                  <a:pt x="2303526" y="790956"/>
                </a:lnTo>
                <a:lnTo>
                  <a:pt x="131826" y="790956"/>
                </a:lnTo>
                <a:lnTo>
                  <a:pt x="90157" y="784232"/>
                </a:lnTo>
                <a:lnTo>
                  <a:pt x="53969" y="765511"/>
                </a:lnTo>
                <a:lnTo>
                  <a:pt x="25433" y="736969"/>
                </a:lnTo>
                <a:lnTo>
                  <a:pt x="6720" y="700783"/>
                </a:lnTo>
                <a:lnTo>
                  <a:pt x="0" y="659130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6242303" y="2825495"/>
            <a:ext cx="2435860" cy="792480"/>
          </a:xfrm>
          <a:custGeom>
            <a:avLst/>
            <a:gdLst/>
            <a:ahLst/>
            <a:cxnLst/>
            <a:rect l="l" t="t" r="r" b="b"/>
            <a:pathLst>
              <a:path w="2435859" h="792479">
                <a:moveTo>
                  <a:pt x="0" y="132080"/>
                </a:moveTo>
                <a:lnTo>
                  <a:pt x="6738" y="90350"/>
                </a:lnTo>
                <a:lnTo>
                  <a:pt x="25497" y="54095"/>
                </a:lnTo>
                <a:lnTo>
                  <a:pt x="54095" y="25497"/>
                </a:lnTo>
                <a:lnTo>
                  <a:pt x="90350" y="6738"/>
                </a:lnTo>
                <a:lnTo>
                  <a:pt x="132080" y="0"/>
                </a:lnTo>
                <a:lnTo>
                  <a:pt x="2303272" y="0"/>
                </a:lnTo>
                <a:lnTo>
                  <a:pt x="2345001" y="6738"/>
                </a:lnTo>
                <a:lnTo>
                  <a:pt x="2381256" y="25497"/>
                </a:lnTo>
                <a:lnTo>
                  <a:pt x="2409854" y="54095"/>
                </a:lnTo>
                <a:lnTo>
                  <a:pt x="2428613" y="90350"/>
                </a:lnTo>
                <a:lnTo>
                  <a:pt x="2435352" y="132080"/>
                </a:lnTo>
                <a:lnTo>
                  <a:pt x="2435352" y="660400"/>
                </a:lnTo>
                <a:lnTo>
                  <a:pt x="2428613" y="702129"/>
                </a:lnTo>
                <a:lnTo>
                  <a:pt x="2409854" y="738384"/>
                </a:lnTo>
                <a:lnTo>
                  <a:pt x="2381256" y="766982"/>
                </a:lnTo>
                <a:lnTo>
                  <a:pt x="2345001" y="785741"/>
                </a:lnTo>
                <a:lnTo>
                  <a:pt x="2303272" y="792480"/>
                </a:lnTo>
                <a:lnTo>
                  <a:pt x="132080" y="792480"/>
                </a:lnTo>
                <a:lnTo>
                  <a:pt x="90350" y="785741"/>
                </a:lnTo>
                <a:lnTo>
                  <a:pt x="54095" y="766982"/>
                </a:lnTo>
                <a:lnTo>
                  <a:pt x="25497" y="738384"/>
                </a:lnTo>
                <a:lnTo>
                  <a:pt x="6738" y="702129"/>
                </a:lnTo>
                <a:lnTo>
                  <a:pt x="0" y="660400"/>
                </a:lnTo>
                <a:lnTo>
                  <a:pt x="0" y="13208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6277355" y="3925823"/>
            <a:ext cx="2433955" cy="791210"/>
          </a:xfrm>
          <a:custGeom>
            <a:avLst/>
            <a:gdLst/>
            <a:ahLst/>
            <a:cxnLst/>
            <a:rect l="l" t="t" r="r" b="b"/>
            <a:pathLst>
              <a:path w="2433954" h="791210">
                <a:moveTo>
                  <a:pt x="0" y="131825"/>
                </a:moveTo>
                <a:lnTo>
                  <a:pt x="6723" y="90157"/>
                </a:lnTo>
                <a:lnTo>
                  <a:pt x="25444" y="53969"/>
                </a:lnTo>
                <a:lnTo>
                  <a:pt x="53986" y="25433"/>
                </a:lnTo>
                <a:lnTo>
                  <a:pt x="90172" y="6720"/>
                </a:lnTo>
                <a:lnTo>
                  <a:pt x="131826" y="0"/>
                </a:lnTo>
                <a:lnTo>
                  <a:pt x="2302002" y="0"/>
                </a:lnTo>
                <a:lnTo>
                  <a:pt x="2343655" y="6720"/>
                </a:lnTo>
                <a:lnTo>
                  <a:pt x="2379841" y="25433"/>
                </a:lnTo>
                <a:lnTo>
                  <a:pt x="2408383" y="53969"/>
                </a:lnTo>
                <a:lnTo>
                  <a:pt x="2427104" y="90157"/>
                </a:lnTo>
                <a:lnTo>
                  <a:pt x="2433828" y="131825"/>
                </a:lnTo>
                <a:lnTo>
                  <a:pt x="2433828" y="659130"/>
                </a:lnTo>
                <a:lnTo>
                  <a:pt x="2427104" y="700798"/>
                </a:lnTo>
                <a:lnTo>
                  <a:pt x="2408383" y="736986"/>
                </a:lnTo>
                <a:lnTo>
                  <a:pt x="2379841" y="765522"/>
                </a:lnTo>
                <a:lnTo>
                  <a:pt x="2343655" y="784235"/>
                </a:lnTo>
                <a:lnTo>
                  <a:pt x="2302002" y="790955"/>
                </a:lnTo>
                <a:lnTo>
                  <a:pt x="131826" y="790955"/>
                </a:lnTo>
                <a:lnTo>
                  <a:pt x="90172" y="784235"/>
                </a:lnTo>
                <a:lnTo>
                  <a:pt x="53986" y="765522"/>
                </a:lnTo>
                <a:lnTo>
                  <a:pt x="25444" y="736986"/>
                </a:lnTo>
                <a:lnTo>
                  <a:pt x="6723" y="700798"/>
                </a:lnTo>
                <a:lnTo>
                  <a:pt x="0" y="659130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2901695" y="2488564"/>
            <a:ext cx="807085" cy="76200"/>
          </a:xfrm>
          <a:custGeom>
            <a:avLst/>
            <a:gdLst/>
            <a:ahLst/>
            <a:cxnLst/>
            <a:rect l="l" t="t" r="r" b="b"/>
            <a:pathLst>
              <a:path w="807085" h="76200">
                <a:moveTo>
                  <a:pt x="731012" y="0"/>
                </a:moveTo>
                <a:lnTo>
                  <a:pt x="730748" y="31647"/>
                </a:lnTo>
                <a:lnTo>
                  <a:pt x="743457" y="31750"/>
                </a:lnTo>
                <a:lnTo>
                  <a:pt x="743457" y="44450"/>
                </a:lnTo>
                <a:lnTo>
                  <a:pt x="730641" y="44450"/>
                </a:lnTo>
                <a:lnTo>
                  <a:pt x="730377" y="76200"/>
                </a:lnTo>
                <a:lnTo>
                  <a:pt x="795056" y="44450"/>
                </a:lnTo>
                <a:lnTo>
                  <a:pt x="743457" y="44450"/>
                </a:lnTo>
                <a:lnTo>
                  <a:pt x="795266" y="44347"/>
                </a:lnTo>
                <a:lnTo>
                  <a:pt x="806957" y="38608"/>
                </a:lnTo>
                <a:lnTo>
                  <a:pt x="731012" y="0"/>
                </a:lnTo>
                <a:close/>
              </a:path>
              <a:path w="807085" h="76200">
                <a:moveTo>
                  <a:pt x="730748" y="31647"/>
                </a:moveTo>
                <a:lnTo>
                  <a:pt x="730642" y="44347"/>
                </a:lnTo>
                <a:lnTo>
                  <a:pt x="743457" y="44450"/>
                </a:lnTo>
                <a:lnTo>
                  <a:pt x="743457" y="31750"/>
                </a:lnTo>
                <a:lnTo>
                  <a:pt x="730748" y="31647"/>
                </a:lnTo>
                <a:close/>
              </a:path>
              <a:path w="807085" h="76200">
                <a:moveTo>
                  <a:pt x="0" y="25781"/>
                </a:moveTo>
                <a:lnTo>
                  <a:pt x="0" y="38481"/>
                </a:lnTo>
                <a:lnTo>
                  <a:pt x="730642" y="44347"/>
                </a:lnTo>
                <a:lnTo>
                  <a:pt x="730748" y="31647"/>
                </a:lnTo>
                <a:lnTo>
                  <a:pt x="0" y="257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4860035" y="3191382"/>
            <a:ext cx="1383030" cy="76200"/>
          </a:xfrm>
          <a:custGeom>
            <a:avLst/>
            <a:gdLst/>
            <a:ahLst/>
            <a:cxnLst/>
            <a:rect l="l" t="t" r="r" b="b"/>
            <a:pathLst>
              <a:path w="1383029" h="76200">
                <a:moveTo>
                  <a:pt x="75946" y="0"/>
                </a:moveTo>
                <a:lnTo>
                  <a:pt x="0" y="38481"/>
                </a:lnTo>
                <a:lnTo>
                  <a:pt x="76453" y="76200"/>
                </a:lnTo>
                <a:lnTo>
                  <a:pt x="76242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157" y="31675"/>
                </a:lnTo>
                <a:lnTo>
                  <a:pt x="75946" y="0"/>
                </a:lnTo>
                <a:close/>
              </a:path>
              <a:path w="1383029" h="76200">
                <a:moveTo>
                  <a:pt x="76157" y="31675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41" y="44375"/>
                </a:lnTo>
                <a:lnTo>
                  <a:pt x="76157" y="31675"/>
                </a:lnTo>
                <a:close/>
              </a:path>
              <a:path w="1383029" h="76200">
                <a:moveTo>
                  <a:pt x="76241" y="44375"/>
                </a:moveTo>
                <a:lnTo>
                  <a:pt x="63500" y="44450"/>
                </a:lnTo>
                <a:lnTo>
                  <a:pt x="76242" y="44450"/>
                </a:lnTo>
                <a:close/>
              </a:path>
              <a:path w="1383029" h="76200">
                <a:moveTo>
                  <a:pt x="1383029" y="24003"/>
                </a:moveTo>
                <a:lnTo>
                  <a:pt x="76157" y="31675"/>
                </a:lnTo>
                <a:lnTo>
                  <a:pt x="76241" y="44375"/>
                </a:lnTo>
                <a:lnTo>
                  <a:pt x="1383029" y="36703"/>
                </a:lnTo>
                <a:lnTo>
                  <a:pt x="1383029" y="240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5109971" y="4066032"/>
            <a:ext cx="1167130" cy="261620"/>
          </a:xfrm>
          <a:custGeom>
            <a:avLst/>
            <a:gdLst/>
            <a:ahLst/>
            <a:cxnLst/>
            <a:rect l="l" t="t" r="r" b="b"/>
            <a:pathLst>
              <a:path w="1167129" h="261620">
                <a:moveTo>
                  <a:pt x="44450" y="63500"/>
                </a:moveTo>
                <a:lnTo>
                  <a:pt x="31750" y="63500"/>
                </a:lnTo>
                <a:lnTo>
                  <a:pt x="31750" y="258406"/>
                </a:lnTo>
                <a:lnTo>
                  <a:pt x="34543" y="261251"/>
                </a:lnTo>
                <a:lnTo>
                  <a:pt x="1167129" y="261251"/>
                </a:lnTo>
                <a:lnTo>
                  <a:pt x="1167129" y="254901"/>
                </a:lnTo>
                <a:lnTo>
                  <a:pt x="44450" y="254901"/>
                </a:lnTo>
                <a:lnTo>
                  <a:pt x="38100" y="248551"/>
                </a:lnTo>
                <a:lnTo>
                  <a:pt x="44450" y="248551"/>
                </a:lnTo>
                <a:lnTo>
                  <a:pt x="44450" y="63500"/>
                </a:lnTo>
                <a:close/>
              </a:path>
              <a:path w="1167129" h="261620">
                <a:moveTo>
                  <a:pt x="44450" y="248551"/>
                </a:moveTo>
                <a:lnTo>
                  <a:pt x="38100" y="248551"/>
                </a:lnTo>
                <a:lnTo>
                  <a:pt x="44450" y="254901"/>
                </a:lnTo>
                <a:lnTo>
                  <a:pt x="44450" y="248551"/>
                </a:lnTo>
                <a:close/>
              </a:path>
              <a:path w="1167129" h="261620">
                <a:moveTo>
                  <a:pt x="1167129" y="248551"/>
                </a:moveTo>
                <a:lnTo>
                  <a:pt x="44450" y="248551"/>
                </a:lnTo>
                <a:lnTo>
                  <a:pt x="44450" y="254901"/>
                </a:lnTo>
                <a:lnTo>
                  <a:pt x="1167129" y="254901"/>
                </a:lnTo>
                <a:lnTo>
                  <a:pt x="1167129" y="248551"/>
                </a:lnTo>
                <a:close/>
              </a:path>
              <a:path w="1167129" h="2616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1167129" h="2616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46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94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Interquartile</a:t>
            </a:r>
            <a:r>
              <a:rPr sz="2800" spc="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Range</a:t>
            </a:r>
            <a:endParaRPr sz="2800"/>
          </a:p>
        </p:txBody>
      </p:sp>
      <p:sp>
        <p:nvSpPr>
          <p:cNvPr id="9" name="object 4"/>
          <p:cNvSpPr txBox="1"/>
          <p:nvPr/>
        </p:nvSpPr>
        <p:spPr>
          <a:xfrm>
            <a:off x="2849117" y="3073653"/>
            <a:ext cx="263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Q1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4361434" y="3073653"/>
            <a:ext cx="263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Q2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5880353" y="3077082"/>
            <a:ext cx="263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Q3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2" name="object 7"/>
          <p:cNvGraphicFramePr>
            <a:graphicFrameLocks noGrp="1"/>
          </p:cNvGraphicFramePr>
          <p:nvPr/>
        </p:nvGraphicFramePr>
        <p:xfrm>
          <a:off x="1520571" y="3363467"/>
          <a:ext cx="6078219" cy="64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555"/>
                <a:gridCol w="1519555"/>
                <a:gridCol w="1519555"/>
                <a:gridCol w="1519554"/>
              </a:tblGrid>
              <a:tr h="640067"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25%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25%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25%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25%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</a:tbl>
          </a:graphicData>
        </a:graphic>
      </p:graphicFrame>
      <p:sp>
        <p:nvSpPr>
          <p:cNvPr id="13" name="object 8"/>
          <p:cNvSpPr txBox="1"/>
          <p:nvPr/>
        </p:nvSpPr>
        <p:spPr>
          <a:xfrm>
            <a:off x="3743705" y="4137152"/>
            <a:ext cx="1654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Interquartile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Range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440436" y="1243583"/>
            <a:ext cx="8313420" cy="1184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86155" y="1304531"/>
            <a:ext cx="8159496" cy="1115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66344" y="1269491"/>
            <a:ext cx="8211820" cy="1082040"/>
          </a:xfrm>
          <a:custGeom>
            <a:avLst/>
            <a:gdLst/>
            <a:ahLst/>
            <a:cxnLst/>
            <a:rect l="l" t="t" r="r" b="b"/>
            <a:pathLst>
              <a:path w="8211820" h="1082039">
                <a:moveTo>
                  <a:pt x="8030972" y="0"/>
                </a:moveTo>
                <a:lnTo>
                  <a:pt x="180340" y="0"/>
                </a:lnTo>
                <a:lnTo>
                  <a:pt x="132400" y="6444"/>
                </a:lnTo>
                <a:lnTo>
                  <a:pt x="89321" y="24628"/>
                </a:lnTo>
                <a:lnTo>
                  <a:pt x="52822" y="52832"/>
                </a:lnTo>
                <a:lnTo>
                  <a:pt x="24622" y="89332"/>
                </a:lnTo>
                <a:lnTo>
                  <a:pt x="6442" y="132409"/>
                </a:lnTo>
                <a:lnTo>
                  <a:pt x="0" y="180340"/>
                </a:lnTo>
                <a:lnTo>
                  <a:pt x="0" y="901700"/>
                </a:lnTo>
                <a:lnTo>
                  <a:pt x="6442" y="949630"/>
                </a:lnTo>
                <a:lnTo>
                  <a:pt x="24622" y="992707"/>
                </a:lnTo>
                <a:lnTo>
                  <a:pt x="52822" y="1029208"/>
                </a:lnTo>
                <a:lnTo>
                  <a:pt x="89321" y="1057411"/>
                </a:lnTo>
                <a:lnTo>
                  <a:pt x="132400" y="1075595"/>
                </a:lnTo>
                <a:lnTo>
                  <a:pt x="180340" y="1082040"/>
                </a:lnTo>
                <a:lnTo>
                  <a:pt x="8030972" y="1082040"/>
                </a:lnTo>
                <a:lnTo>
                  <a:pt x="8078902" y="1075595"/>
                </a:lnTo>
                <a:lnTo>
                  <a:pt x="8121979" y="1057411"/>
                </a:lnTo>
                <a:lnTo>
                  <a:pt x="8158479" y="1029208"/>
                </a:lnTo>
                <a:lnTo>
                  <a:pt x="8186683" y="992707"/>
                </a:lnTo>
                <a:lnTo>
                  <a:pt x="8204867" y="949630"/>
                </a:lnTo>
                <a:lnTo>
                  <a:pt x="8211311" y="901700"/>
                </a:lnTo>
                <a:lnTo>
                  <a:pt x="8211311" y="180340"/>
                </a:lnTo>
                <a:lnTo>
                  <a:pt x="8204867" y="132409"/>
                </a:lnTo>
                <a:lnTo>
                  <a:pt x="8186683" y="89332"/>
                </a:lnTo>
                <a:lnTo>
                  <a:pt x="8158480" y="52832"/>
                </a:lnTo>
                <a:lnTo>
                  <a:pt x="8121979" y="24628"/>
                </a:lnTo>
                <a:lnTo>
                  <a:pt x="8078902" y="6444"/>
                </a:lnTo>
                <a:lnTo>
                  <a:pt x="803097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598423" y="1359788"/>
            <a:ext cx="783272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interquartile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range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(IQR)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variability,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based on dividing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into</a:t>
            </a:r>
            <a:r>
              <a:rPr sz="1400" spc="1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quartiles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Quartiles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divide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rank-ordered 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into four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equal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parts.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values that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divide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each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part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sz="1400" spc="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first,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second,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third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quartiles; and they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denoted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Q1, Q2,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Q3,</a:t>
            </a:r>
            <a:r>
              <a:rPr sz="1400" spc="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respectively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interquartile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range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equal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Q3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minus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Q1,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ie. IQR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= Q3 -</a:t>
            </a:r>
            <a:r>
              <a:rPr sz="14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Q1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1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463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Deviation </a:t>
            </a:r>
            <a:r>
              <a:rPr sz="2800" spc="-5" dirty="0">
                <a:solidFill>
                  <a:srgbClr val="095A82"/>
                </a:solidFill>
              </a:rPr>
              <a:t>and</a:t>
            </a:r>
            <a:r>
              <a:rPr sz="280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Variance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071372" y="1021080"/>
            <a:ext cx="7051548" cy="1973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155191" y="1193291"/>
            <a:ext cx="6348984" cy="175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097280" y="1046988"/>
            <a:ext cx="6949440" cy="1871980"/>
          </a:xfrm>
          <a:custGeom>
            <a:avLst/>
            <a:gdLst/>
            <a:ahLst/>
            <a:cxnLst/>
            <a:rect l="l" t="t" r="r" b="b"/>
            <a:pathLst>
              <a:path w="6949440" h="1871980">
                <a:moveTo>
                  <a:pt x="6637528" y="0"/>
                </a:moveTo>
                <a:lnTo>
                  <a:pt x="311911" y="0"/>
                </a:lnTo>
                <a:lnTo>
                  <a:pt x="265820" y="3383"/>
                </a:lnTo>
                <a:lnTo>
                  <a:pt x="221828" y="13210"/>
                </a:lnTo>
                <a:lnTo>
                  <a:pt x="180418" y="28998"/>
                </a:lnTo>
                <a:lnTo>
                  <a:pt x="142073" y="50264"/>
                </a:lnTo>
                <a:lnTo>
                  <a:pt x="107275" y="76524"/>
                </a:lnTo>
                <a:lnTo>
                  <a:pt x="76507" y="107296"/>
                </a:lnTo>
                <a:lnTo>
                  <a:pt x="50251" y="142095"/>
                </a:lnTo>
                <a:lnTo>
                  <a:pt x="28990" y="180440"/>
                </a:lnTo>
                <a:lnTo>
                  <a:pt x="13206" y="221846"/>
                </a:lnTo>
                <a:lnTo>
                  <a:pt x="3381" y="265831"/>
                </a:lnTo>
                <a:lnTo>
                  <a:pt x="0" y="311912"/>
                </a:lnTo>
                <a:lnTo>
                  <a:pt x="0" y="1559560"/>
                </a:lnTo>
                <a:lnTo>
                  <a:pt x="3381" y="1605640"/>
                </a:lnTo>
                <a:lnTo>
                  <a:pt x="13206" y="1649625"/>
                </a:lnTo>
                <a:lnTo>
                  <a:pt x="28990" y="1691031"/>
                </a:lnTo>
                <a:lnTo>
                  <a:pt x="50251" y="1729376"/>
                </a:lnTo>
                <a:lnTo>
                  <a:pt x="76507" y="1764175"/>
                </a:lnTo>
                <a:lnTo>
                  <a:pt x="107275" y="1794947"/>
                </a:lnTo>
                <a:lnTo>
                  <a:pt x="142073" y="1821207"/>
                </a:lnTo>
                <a:lnTo>
                  <a:pt x="180418" y="1842473"/>
                </a:lnTo>
                <a:lnTo>
                  <a:pt x="221828" y="1858261"/>
                </a:lnTo>
                <a:lnTo>
                  <a:pt x="265820" y="1868088"/>
                </a:lnTo>
                <a:lnTo>
                  <a:pt x="311911" y="1871472"/>
                </a:lnTo>
                <a:lnTo>
                  <a:pt x="6637528" y="1871472"/>
                </a:lnTo>
                <a:lnTo>
                  <a:pt x="6683608" y="1868088"/>
                </a:lnTo>
                <a:lnTo>
                  <a:pt x="6727593" y="1858261"/>
                </a:lnTo>
                <a:lnTo>
                  <a:pt x="6768999" y="1842473"/>
                </a:lnTo>
                <a:lnTo>
                  <a:pt x="6807344" y="1821207"/>
                </a:lnTo>
                <a:lnTo>
                  <a:pt x="6842143" y="1794947"/>
                </a:lnTo>
                <a:lnTo>
                  <a:pt x="6872915" y="1764175"/>
                </a:lnTo>
                <a:lnTo>
                  <a:pt x="6899175" y="1729376"/>
                </a:lnTo>
                <a:lnTo>
                  <a:pt x="6920441" y="1691031"/>
                </a:lnTo>
                <a:lnTo>
                  <a:pt x="6936229" y="1649625"/>
                </a:lnTo>
                <a:lnTo>
                  <a:pt x="6946056" y="1605640"/>
                </a:lnTo>
                <a:lnTo>
                  <a:pt x="6949440" y="1559560"/>
                </a:lnTo>
                <a:lnTo>
                  <a:pt x="6949440" y="311912"/>
                </a:lnTo>
                <a:lnTo>
                  <a:pt x="6946056" y="265831"/>
                </a:lnTo>
                <a:lnTo>
                  <a:pt x="6936229" y="221846"/>
                </a:lnTo>
                <a:lnTo>
                  <a:pt x="6920441" y="180440"/>
                </a:lnTo>
                <a:lnTo>
                  <a:pt x="6899175" y="142095"/>
                </a:lnTo>
                <a:lnTo>
                  <a:pt x="6872915" y="107296"/>
                </a:lnTo>
                <a:lnTo>
                  <a:pt x="6842143" y="76524"/>
                </a:lnTo>
                <a:lnTo>
                  <a:pt x="6807344" y="50264"/>
                </a:lnTo>
                <a:lnTo>
                  <a:pt x="6768999" y="28998"/>
                </a:lnTo>
                <a:lnTo>
                  <a:pt x="6727593" y="13210"/>
                </a:lnTo>
                <a:lnTo>
                  <a:pt x="6683608" y="3383"/>
                </a:lnTo>
                <a:lnTo>
                  <a:pt x="6637528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1268094" y="1143101"/>
            <a:ext cx="6024880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-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difference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between each xi,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mean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(for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sample,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μ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sz="1400" spc="8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population)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 about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mean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-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Is based on deviations and entails computing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square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1400" spc="10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Population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-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Average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squared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-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Sum of squared deviations divided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sz="14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n-1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880742" y="3804615"/>
            <a:ext cx="51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5F5F5F"/>
                </a:solidFill>
                <a:latin typeface="Cambria Math"/>
                <a:cs typeface="Cambria Math"/>
              </a:rPr>
              <a:t>𝜎</a:t>
            </a:r>
            <a:r>
              <a:rPr sz="1950" spc="112" baseline="27777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r>
              <a:rPr sz="1950" spc="300" baseline="27777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2444750" y="3979113"/>
            <a:ext cx="1039494" cy="0"/>
          </a:xfrm>
          <a:custGeom>
            <a:avLst/>
            <a:gdLst/>
            <a:ahLst/>
            <a:cxnLst/>
            <a:rect l="l" t="t" r="r" b="b"/>
            <a:pathLst>
              <a:path w="1039495">
                <a:moveTo>
                  <a:pt x="0" y="0"/>
                </a:moveTo>
                <a:lnTo>
                  <a:pt x="1039367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609595" y="3700526"/>
            <a:ext cx="748665" cy="212090"/>
          </a:xfrm>
          <a:custGeom>
            <a:avLst/>
            <a:gdLst/>
            <a:ahLst/>
            <a:cxnLst/>
            <a:rect l="l" t="t" r="r" b="b"/>
            <a:pathLst>
              <a:path w="748664" h="212089">
                <a:moveTo>
                  <a:pt x="680593" y="0"/>
                </a:moveTo>
                <a:lnTo>
                  <a:pt x="677671" y="8509"/>
                </a:lnTo>
                <a:lnTo>
                  <a:pt x="689885" y="13819"/>
                </a:lnTo>
                <a:lnTo>
                  <a:pt x="700420" y="21177"/>
                </a:lnTo>
                <a:lnTo>
                  <a:pt x="721834" y="55322"/>
                </a:lnTo>
                <a:lnTo>
                  <a:pt x="728853" y="104775"/>
                </a:lnTo>
                <a:lnTo>
                  <a:pt x="728067" y="123443"/>
                </a:lnTo>
                <a:lnTo>
                  <a:pt x="716280" y="169164"/>
                </a:lnTo>
                <a:lnTo>
                  <a:pt x="690026" y="197749"/>
                </a:lnTo>
                <a:lnTo>
                  <a:pt x="677926" y="203098"/>
                </a:lnTo>
                <a:lnTo>
                  <a:pt x="680593" y="211683"/>
                </a:lnTo>
                <a:lnTo>
                  <a:pt x="721115" y="187652"/>
                </a:lnTo>
                <a:lnTo>
                  <a:pt x="743791" y="143279"/>
                </a:lnTo>
                <a:lnTo>
                  <a:pt x="748157" y="105918"/>
                </a:lnTo>
                <a:lnTo>
                  <a:pt x="747063" y="86465"/>
                </a:lnTo>
                <a:lnTo>
                  <a:pt x="730757" y="37084"/>
                </a:lnTo>
                <a:lnTo>
                  <a:pt x="695950" y="5526"/>
                </a:lnTo>
                <a:lnTo>
                  <a:pt x="680593" y="0"/>
                </a:lnTo>
                <a:close/>
              </a:path>
              <a:path w="748664" h="212089">
                <a:moveTo>
                  <a:pt x="67564" y="0"/>
                </a:moveTo>
                <a:lnTo>
                  <a:pt x="27219" y="24056"/>
                </a:lnTo>
                <a:lnTo>
                  <a:pt x="4381" y="68500"/>
                </a:lnTo>
                <a:lnTo>
                  <a:pt x="0" y="105918"/>
                </a:lnTo>
                <a:lnTo>
                  <a:pt x="1095" y="125351"/>
                </a:lnTo>
                <a:lnTo>
                  <a:pt x="17526" y="174688"/>
                </a:lnTo>
                <a:lnTo>
                  <a:pt x="52208" y="206149"/>
                </a:lnTo>
                <a:lnTo>
                  <a:pt x="67564" y="211683"/>
                </a:lnTo>
                <a:lnTo>
                  <a:pt x="70231" y="203098"/>
                </a:lnTo>
                <a:lnTo>
                  <a:pt x="58183" y="197749"/>
                </a:lnTo>
                <a:lnTo>
                  <a:pt x="47767" y="190312"/>
                </a:lnTo>
                <a:lnTo>
                  <a:pt x="26396" y="155638"/>
                </a:lnTo>
                <a:lnTo>
                  <a:pt x="19431" y="104775"/>
                </a:lnTo>
                <a:lnTo>
                  <a:pt x="20196" y="86703"/>
                </a:lnTo>
                <a:lnTo>
                  <a:pt x="31877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2432430" y="3630244"/>
            <a:ext cx="8585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𝛴 </a:t>
            </a:r>
            <a:r>
              <a:rPr sz="1800" spc="15" dirty="0">
                <a:solidFill>
                  <a:srgbClr val="5F5F5F"/>
                </a:solidFill>
                <a:latin typeface="Cambria Math"/>
                <a:cs typeface="Cambria Math"/>
              </a:rPr>
              <a:t>𝑥</a:t>
            </a:r>
            <a:r>
              <a:rPr sz="1950" spc="22" baseline="-14957" dirty="0">
                <a:solidFill>
                  <a:srgbClr val="5F5F5F"/>
                </a:solidFill>
                <a:latin typeface="Cambria Math"/>
                <a:cs typeface="Cambria Math"/>
              </a:rPr>
              <a:t>𝑖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−</a:t>
            </a:r>
            <a:r>
              <a:rPr sz="1800" spc="-16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𝜇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365372" y="3607384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2865247" y="3957015"/>
            <a:ext cx="193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𝑁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1769364" y="3230879"/>
            <a:ext cx="1839595" cy="3251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Population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5724144" y="3230879"/>
            <a:ext cx="1839595" cy="3251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Sample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5647435" y="3918915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5F5F5F"/>
                </a:solidFill>
                <a:latin typeface="Cambria Math"/>
                <a:cs typeface="Cambria Math"/>
              </a:rPr>
              <a:t>𝑠</a:t>
            </a:r>
            <a:r>
              <a:rPr sz="1950" spc="89" baseline="27777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r>
              <a:rPr sz="1950" spc="315" baseline="27777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6180582" y="4093425"/>
            <a:ext cx="1152525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6461252" y="3787394"/>
            <a:ext cx="745490" cy="212090"/>
          </a:xfrm>
          <a:custGeom>
            <a:avLst/>
            <a:gdLst/>
            <a:ahLst/>
            <a:cxnLst/>
            <a:rect l="l" t="t" r="r" b="b"/>
            <a:pathLst>
              <a:path w="745490" h="212089">
                <a:moveTo>
                  <a:pt x="677545" y="0"/>
                </a:moveTo>
                <a:lnTo>
                  <a:pt x="674497" y="8508"/>
                </a:lnTo>
                <a:lnTo>
                  <a:pt x="686782" y="13892"/>
                </a:lnTo>
                <a:lnTo>
                  <a:pt x="697341" y="21288"/>
                </a:lnTo>
                <a:lnTo>
                  <a:pt x="718732" y="55375"/>
                </a:lnTo>
                <a:lnTo>
                  <a:pt x="725804" y="104774"/>
                </a:lnTo>
                <a:lnTo>
                  <a:pt x="725019" y="123451"/>
                </a:lnTo>
                <a:lnTo>
                  <a:pt x="713231" y="169176"/>
                </a:lnTo>
                <a:lnTo>
                  <a:pt x="686925" y="197769"/>
                </a:lnTo>
                <a:lnTo>
                  <a:pt x="674877" y="203111"/>
                </a:lnTo>
                <a:lnTo>
                  <a:pt x="677545" y="211708"/>
                </a:lnTo>
                <a:lnTo>
                  <a:pt x="718014" y="187677"/>
                </a:lnTo>
                <a:lnTo>
                  <a:pt x="740743" y="143298"/>
                </a:lnTo>
                <a:lnTo>
                  <a:pt x="745108" y="105892"/>
                </a:lnTo>
                <a:lnTo>
                  <a:pt x="744013" y="86472"/>
                </a:lnTo>
                <a:lnTo>
                  <a:pt x="727582" y="37083"/>
                </a:lnTo>
                <a:lnTo>
                  <a:pt x="692900" y="5526"/>
                </a:lnTo>
                <a:lnTo>
                  <a:pt x="677545" y="0"/>
                </a:lnTo>
                <a:close/>
              </a:path>
              <a:path w="745490" h="212089">
                <a:moveTo>
                  <a:pt x="67564" y="0"/>
                </a:moveTo>
                <a:lnTo>
                  <a:pt x="27166" y="24056"/>
                </a:lnTo>
                <a:lnTo>
                  <a:pt x="4381" y="68545"/>
                </a:lnTo>
                <a:lnTo>
                  <a:pt x="0" y="105892"/>
                </a:lnTo>
                <a:lnTo>
                  <a:pt x="1093" y="125345"/>
                </a:lnTo>
                <a:lnTo>
                  <a:pt x="17399" y="174713"/>
                </a:lnTo>
                <a:lnTo>
                  <a:pt x="52153" y="206174"/>
                </a:lnTo>
                <a:lnTo>
                  <a:pt x="67564" y="211708"/>
                </a:lnTo>
                <a:lnTo>
                  <a:pt x="70230" y="203111"/>
                </a:lnTo>
                <a:lnTo>
                  <a:pt x="58183" y="197769"/>
                </a:lnTo>
                <a:lnTo>
                  <a:pt x="47767" y="190334"/>
                </a:lnTo>
                <a:lnTo>
                  <a:pt x="26376" y="155651"/>
                </a:lnTo>
                <a:lnTo>
                  <a:pt x="19303" y="104774"/>
                </a:lnTo>
                <a:lnTo>
                  <a:pt x="20089" y="86705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8"/>
                </a:lnTo>
                <a:lnTo>
                  <a:pt x="67564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 txBox="1"/>
          <p:nvPr/>
        </p:nvSpPr>
        <p:spPr>
          <a:xfrm>
            <a:off x="6644385" y="3825951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60" dirty="0">
                <a:solidFill>
                  <a:srgbClr val="5F5F5F"/>
                </a:solidFill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6168897" y="3717747"/>
            <a:ext cx="969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0" dirty="0">
                <a:solidFill>
                  <a:srgbClr val="5F5F5F"/>
                </a:solidFill>
                <a:latin typeface="Cambria Math"/>
                <a:cs typeface="Cambria Math"/>
              </a:rPr>
              <a:t>෌</a:t>
            </a:r>
            <a:r>
              <a:rPr sz="1800" spc="4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𝑥 −  </a:t>
            </a:r>
            <a:r>
              <a:rPr sz="1800" spc="-505" dirty="0">
                <a:solidFill>
                  <a:srgbClr val="5F5F5F"/>
                </a:solidFill>
                <a:latin typeface="Cambria Math"/>
                <a:cs typeface="Cambria Math"/>
              </a:rPr>
              <a:t>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7248469" y="3633927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solidFill>
                  <a:srgbClr val="5F5F5F"/>
                </a:solidFill>
                <a:latin typeface="Cambria Math"/>
                <a:cs typeface="Cambria Math"/>
              </a:rPr>
              <a:t>ҧ  </a:t>
            </a:r>
            <a:r>
              <a:rPr sz="2700" spc="-135" baseline="-20061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300" spc="-725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6476746" y="4071315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𝑛 −</a:t>
            </a:r>
            <a:r>
              <a:rPr sz="1800" spc="-3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5F5F5F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0866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17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Variance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5643371" y="1563624"/>
            <a:ext cx="2191512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638800" y="1559052"/>
            <a:ext cx="2200910" cy="1266825"/>
          </a:xfrm>
          <a:custGeom>
            <a:avLst/>
            <a:gdLst/>
            <a:ahLst/>
            <a:cxnLst/>
            <a:rect l="l" t="t" r="r" b="b"/>
            <a:pathLst>
              <a:path w="2200909" h="1266825">
                <a:moveTo>
                  <a:pt x="0" y="1266444"/>
                </a:moveTo>
                <a:lnTo>
                  <a:pt x="2200655" y="1266444"/>
                </a:lnTo>
                <a:lnTo>
                  <a:pt x="2200655" y="0"/>
                </a:lnTo>
                <a:lnTo>
                  <a:pt x="0" y="0"/>
                </a:lnTo>
                <a:lnTo>
                  <a:pt x="0" y="1266444"/>
                </a:lnTo>
                <a:close/>
              </a:path>
            </a:pathLst>
          </a:custGeom>
          <a:ln w="9143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5219700" y="3416808"/>
            <a:ext cx="3039110" cy="841375"/>
          </a:xfrm>
          <a:prstGeom prst="rect">
            <a:avLst/>
          </a:prstGeom>
          <a:ln w="12192">
            <a:solidFill>
              <a:srgbClr val="4F81B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x :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Individual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endParaRPr sz="1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n : 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number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endParaRPr sz="1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40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x̅ : Mean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440436" y="1002791"/>
            <a:ext cx="4026408" cy="3686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608076" y="1232916"/>
            <a:ext cx="3729228" cy="3355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66344" y="1028700"/>
            <a:ext cx="3924300" cy="3584575"/>
          </a:xfrm>
          <a:custGeom>
            <a:avLst/>
            <a:gdLst/>
            <a:ahLst/>
            <a:cxnLst/>
            <a:rect l="l" t="t" r="r" b="b"/>
            <a:pathLst>
              <a:path w="3924300" h="3584575">
                <a:moveTo>
                  <a:pt x="3326892" y="0"/>
                </a:moveTo>
                <a:lnTo>
                  <a:pt x="597420" y="0"/>
                </a:lnTo>
                <a:lnTo>
                  <a:pt x="548422" y="1980"/>
                </a:lnTo>
                <a:lnTo>
                  <a:pt x="500516" y="7818"/>
                </a:lnTo>
                <a:lnTo>
                  <a:pt x="453853" y="17361"/>
                </a:lnTo>
                <a:lnTo>
                  <a:pt x="408589" y="30455"/>
                </a:lnTo>
                <a:lnTo>
                  <a:pt x="364877" y="46946"/>
                </a:lnTo>
                <a:lnTo>
                  <a:pt x="322871" y="66680"/>
                </a:lnTo>
                <a:lnTo>
                  <a:pt x="282725" y="89503"/>
                </a:lnTo>
                <a:lnTo>
                  <a:pt x="244591" y="115263"/>
                </a:lnTo>
                <a:lnTo>
                  <a:pt x="208625" y="143804"/>
                </a:lnTo>
                <a:lnTo>
                  <a:pt x="174980" y="174974"/>
                </a:lnTo>
                <a:lnTo>
                  <a:pt x="143809" y="208618"/>
                </a:lnTo>
                <a:lnTo>
                  <a:pt x="115267" y="244583"/>
                </a:lnTo>
                <a:lnTo>
                  <a:pt x="89507" y="282716"/>
                </a:lnTo>
                <a:lnTo>
                  <a:pt x="66683" y="322861"/>
                </a:lnTo>
                <a:lnTo>
                  <a:pt x="46948" y="364867"/>
                </a:lnTo>
                <a:lnTo>
                  <a:pt x="30456" y="408578"/>
                </a:lnTo>
                <a:lnTo>
                  <a:pt x="17362" y="453841"/>
                </a:lnTo>
                <a:lnTo>
                  <a:pt x="7819" y="500503"/>
                </a:lnTo>
                <a:lnTo>
                  <a:pt x="1980" y="548410"/>
                </a:lnTo>
                <a:lnTo>
                  <a:pt x="0" y="597408"/>
                </a:lnTo>
                <a:lnTo>
                  <a:pt x="0" y="2987027"/>
                </a:lnTo>
                <a:lnTo>
                  <a:pt x="1980" y="3036025"/>
                </a:lnTo>
                <a:lnTo>
                  <a:pt x="7819" y="3083931"/>
                </a:lnTo>
                <a:lnTo>
                  <a:pt x="17362" y="3130594"/>
                </a:lnTo>
                <a:lnTo>
                  <a:pt x="30456" y="3175858"/>
                </a:lnTo>
                <a:lnTo>
                  <a:pt x="46948" y="3219570"/>
                </a:lnTo>
                <a:lnTo>
                  <a:pt x="66683" y="3261576"/>
                </a:lnTo>
                <a:lnTo>
                  <a:pt x="89507" y="3301722"/>
                </a:lnTo>
                <a:lnTo>
                  <a:pt x="115267" y="3339856"/>
                </a:lnTo>
                <a:lnTo>
                  <a:pt x="143809" y="3375822"/>
                </a:lnTo>
                <a:lnTo>
                  <a:pt x="174980" y="3409467"/>
                </a:lnTo>
                <a:lnTo>
                  <a:pt x="208625" y="3440638"/>
                </a:lnTo>
                <a:lnTo>
                  <a:pt x="244591" y="3469180"/>
                </a:lnTo>
                <a:lnTo>
                  <a:pt x="282725" y="3494940"/>
                </a:lnTo>
                <a:lnTo>
                  <a:pt x="322871" y="3517764"/>
                </a:lnTo>
                <a:lnTo>
                  <a:pt x="364877" y="3537499"/>
                </a:lnTo>
                <a:lnTo>
                  <a:pt x="408589" y="3553991"/>
                </a:lnTo>
                <a:lnTo>
                  <a:pt x="453853" y="3567085"/>
                </a:lnTo>
                <a:lnTo>
                  <a:pt x="500516" y="3576628"/>
                </a:lnTo>
                <a:lnTo>
                  <a:pt x="548422" y="3582467"/>
                </a:lnTo>
                <a:lnTo>
                  <a:pt x="597420" y="3584448"/>
                </a:lnTo>
                <a:lnTo>
                  <a:pt x="3326892" y="3584448"/>
                </a:lnTo>
                <a:lnTo>
                  <a:pt x="3375889" y="3582467"/>
                </a:lnTo>
                <a:lnTo>
                  <a:pt x="3423796" y="3576628"/>
                </a:lnTo>
                <a:lnTo>
                  <a:pt x="3470458" y="3567085"/>
                </a:lnTo>
                <a:lnTo>
                  <a:pt x="3515721" y="3553991"/>
                </a:lnTo>
                <a:lnTo>
                  <a:pt x="3559432" y="3537499"/>
                </a:lnTo>
                <a:lnTo>
                  <a:pt x="3601438" y="3517764"/>
                </a:lnTo>
                <a:lnTo>
                  <a:pt x="3641583" y="3494940"/>
                </a:lnTo>
                <a:lnTo>
                  <a:pt x="3679716" y="3469180"/>
                </a:lnTo>
                <a:lnTo>
                  <a:pt x="3715681" y="3440638"/>
                </a:lnTo>
                <a:lnTo>
                  <a:pt x="3749325" y="3409467"/>
                </a:lnTo>
                <a:lnTo>
                  <a:pt x="3780495" y="3375822"/>
                </a:lnTo>
                <a:lnTo>
                  <a:pt x="3809036" y="3339856"/>
                </a:lnTo>
                <a:lnTo>
                  <a:pt x="3834796" y="3301722"/>
                </a:lnTo>
                <a:lnTo>
                  <a:pt x="3857619" y="3261576"/>
                </a:lnTo>
                <a:lnTo>
                  <a:pt x="3877353" y="3219570"/>
                </a:lnTo>
                <a:lnTo>
                  <a:pt x="3893844" y="3175858"/>
                </a:lnTo>
                <a:lnTo>
                  <a:pt x="3906938" y="3130594"/>
                </a:lnTo>
                <a:lnTo>
                  <a:pt x="3916481" y="3083931"/>
                </a:lnTo>
                <a:lnTo>
                  <a:pt x="3922319" y="3036025"/>
                </a:lnTo>
                <a:lnTo>
                  <a:pt x="3924300" y="2987027"/>
                </a:lnTo>
                <a:lnTo>
                  <a:pt x="3924300" y="597408"/>
                </a:lnTo>
                <a:lnTo>
                  <a:pt x="3922319" y="548410"/>
                </a:lnTo>
                <a:lnTo>
                  <a:pt x="3916481" y="500503"/>
                </a:lnTo>
                <a:lnTo>
                  <a:pt x="3906938" y="453841"/>
                </a:lnTo>
                <a:lnTo>
                  <a:pt x="3893844" y="408578"/>
                </a:lnTo>
                <a:lnTo>
                  <a:pt x="3877353" y="364867"/>
                </a:lnTo>
                <a:lnTo>
                  <a:pt x="3857619" y="322861"/>
                </a:lnTo>
                <a:lnTo>
                  <a:pt x="3834796" y="282716"/>
                </a:lnTo>
                <a:lnTo>
                  <a:pt x="3809036" y="244583"/>
                </a:lnTo>
                <a:lnTo>
                  <a:pt x="3780495" y="208618"/>
                </a:lnTo>
                <a:lnTo>
                  <a:pt x="3749325" y="174974"/>
                </a:lnTo>
                <a:lnTo>
                  <a:pt x="3715681" y="143804"/>
                </a:lnTo>
                <a:lnTo>
                  <a:pt x="3679716" y="115263"/>
                </a:lnTo>
                <a:lnTo>
                  <a:pt x="3641583" y="89503"/>
                </a:lnTo>
                <a:lnTo>
                  <a:pt x="3601438" y="66680"/>
                </a:lnTo>
                <a:lnTo>
                  <a:pt x="3559432" y="46946"/>
                </a:lnTo>
                <a:lnTo>
                  <a:pt x="3515721" y="30455"/>
                </a:lnTo>
                <a:lnTo>
                  <a:pt x="3470458" y="17361"/>
                </a:lnTo>
                <a:lnTo>
                  <a:pt x="3423796" y="7818"/>
                </a:lnTo>
                <a:lnTo>
                  <a:pt x="3375889" y="1980"/>
                </a:lnTo>
                <a:lnTo>
                  <a:pt x="332689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720648" y="1181455"/>
            <a:ext cx="3406140" cy="322707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measurement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spread between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numbers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a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set.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measures how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far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each number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mean</a:t>
            </a:r>
            <a:endParaRPr sz="1400">
              <a:latin typeface="Calibri"/>
              <a:cs typeface="Calibri"/>
            </a:endParaRPr>
          </a:p>
          <a:p>
            <a:pPr marL="299085" marR="167640" indent="-286385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Variance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calculated by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taking the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differences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between each number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the</a:t>
            </a:r>
            <a:endParaRPr sz="1400">
              <a:latin typeface="Calibri"/>
              <a:cs typeface="Calibri"/>
            </a:endParaRPr>
          </a:p>
          <a:p>
            <a:pPr marL="299085" marR="5080">
              <a:lnSpc>
                <a:spcPct val="150000"/>
              </a:lnSpc>
              <a:spcBef>
                <a:spcPts val="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and the mean, squaring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differences  (to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make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them positive) and dividing the  sum of the squares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number of  values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0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72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Standard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Deviation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899160" y="2805683"/>
            <a:ext cx="2877312" cy="1399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894588" y="2801111"/>
            <a:ext cx="2886710" cy="1408430"/>
          </a:xfrm>
          <a:custGeom>
            <a:avLst/>
            <a:gdLst/>
            <a:ahLst/>
            <a:cxnLst/>
            <a:rect l="l" t="t" r="r" b="b"/>
            <a:pathLst>
              <a:path w="2886710" h="1408429">
                <a:moveTo>
                  <a:pt x="0" y="1408176"/>
                </a:moveTo>
                <a:lnTo>
                  <a:pt x="2886456" y="1408176"/>
                </a:lnTo>
                <a:lnTo>
                  <a:pt x="2886456" y="0"/>
                </a:lnTo>
                <a:lnTo>
                  <a:pt x="0" y="0"/>
                </a:lnTo>
                <a:lnTo>
                  <a:pt x="0" y="1408176"/>
                </a:lnTo>
                <a:close/>
              </a:path>
            </a:pathLst>
          </a:custGeom>
          <a:ln w="9143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5367528" y="3038855"/>
            <a:ext cx="3039110" cy="841375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x :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Individual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endParaRPr sz="1400">
              <a:latin typeface="Calibri"/>
              <a:cs typeface="Calibri"/>
            </a:endParaRPr>
          </a:p>
          <a:p>
            <a:pPr marL="92710" marR="720090">
              <a:lnSpc>
                <a:spcPct val="123700"/>
              </a:lnSpc>
              <a:spcBef>
                <a:spcPts val="1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n : 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number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x̅ : Mean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-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50163" y="1021080"/>
            <a:ext cx="8093964" cy="1395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605027" y="1065275"/>
            <a:ext cx="7958328" cy="1435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576072" y="1046988"/>
            <a:ext cx="7992109" cy="1294130"/>
          </a:xfrm>
          <a:custGeom>
            <a:avLst/>
            <a:gdLst/>
            <a:ahLst/>
            <a:cxnLst/>
            <a:rect l="l" t="t" r="r" b="b"/>
            <a:pathLst>
              <a:path w="7992109" h="1294130">
                <a:moveTo>
                  <a:pt x="7776209" y="0"/>
                </a:moveTo>
                <a:lnTo>
                  <a:pt x="215646" y="0"/>
                </a:lnTo>
                <a:lnTo>
                  <a:pt x="166199" y="5693"/>
                </a:lnTo>
                <a:lnTo>
                  <a:pt x="120809" y="21913"/>
                </a:lnTo>
                <a:lnTo>
                  <a:pt x="80769" y="47366"/>
                </a:lnTo>
                <a:lnTo>
                  <a:pt x="47374" y="80758"/>
                </a:lnTo>
                <a:lnTo>
                  <a:pt x="21918" y="120798"/>
                </a:lnTo>
                <a:lnTo>
                  <a:pt x="5695" y="166191"/>
                </a:lnTo>
                <a:lnTo>
                  <a:pt x="0" y="215646"/>
                </a:lnTo>
                <a:lnTo>
                  <a:pt x="0" y="1078230"/>
                </a:lnTo>
                <a:lnTo>
                  <a:pt x="5695" y="1127684"/>
                </a:lnTo>
                <a:lnTo>
                  <a:pt x="21918" y="1173077"/>
                </a:lnTo>
                <a:lnTo>
                  <a:pt x="47374" y="1213117"/>
                </a:lnTo>
                <a:lnTo>
                  <a:pt x="80769" y="1246509"/>
                </a:lnTo>
                <a:lnTo>
                  <a:pt x="120809" y="1271962"/>
                </a:lnTo>
                <a:lnTo>
                  <a:pt x="166199" y="1288182"/>
                </a:lnTo>
                <a:lnTo>
                  <a:pt x="215646" y="1293876"/>
                </a:lnTo>
                <a:lnTo>
                  <a:pt x="7776209" y="1293876"/>
                </a:lnTo>
                <a:lnTo>
                  <a:pt x="7825664" y="1288182"/>
                </a:lnTo>
                <a:lnTo>
                  <a:pt x="7871057" y="1271962"/>
                </a:lnTo>
                <a:lnTo>
                  <a:pt x="7911097" y="1246509"/>
                </a:lnTo>
                <a:lnTo>
                  <a:pt x="7944489" y="1213117"/>
                </a:lnTo>
                <a:lnTo>
                  <a:pt x="7969942" y="1173077"/>
                </a:lnTo>
                <a:lnTo>
                  <a:pt x="7986162" y="1127684"/>
                </a:lnTo>
                <a:lnTo>
                  <a:pt x="7991856" y="1078230"/>
                </a:lnTo>
                <a:lnTo>
                  <a:pt x="7991856" y="215646"/>
                </a:lnTo>
                <a:lnTo>
                  <a:pt x="7986162" y="166191"/>
                </a:lnTo>
                <a:lnTo>
                  <a:pt x="7969942" y="120798"/>
                </a:lnTo>
                <a:lnTo>
                  <a:pt x="7944489" y="80758"/>
                </a:lnTo>
                <a:lnTo>
                  <a:pt x="7911097" y="47366"/>
                </a:lnTo>
                <a:lnTo>
                  <a:pt x="7871057" y="21913"/>
                </a:lnTo>
                <a:lnTo>
                  <a:pt x="7825664" y="5693"/>
                </a:lnTo>
                <a:lnTo>
                  <a:pt x="7776209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717295" y="1015571"/>
            <a:ext cx="7634605" cy="130556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3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Standard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dispersion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from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mean. If 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points</a:t>
            </a:r>
            <a:r>
              <a:rPr sz="1400" spc="17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further from the mean,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there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higher deviation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</a:t>
            </a:r>
            <a:r>
              <a:rPr sz="14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</a:t>
            </a:r>
            <a:endParaRPr sz="1400">
              <a:latin typeface="Calibri"/>
              <a:cs typeface="Calibri"/>
            </a:endParaRPr>
          </a:p>
          <a:p>
            <a:pPr marL="299085" marR="66040" indent="-286385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Standard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deviation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calculated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square root of variance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determining the variation between  each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point relative 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mean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284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226819" y="906780"/>
            <a:ext cx="6740652" cy="3489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248155" y="961644"/>
            <a:ext cx="6655308" cy="3419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258824" y="938783"/>
            <a:ext cx="6626859" cy="3375660"/>
          </a:xfrm>
          <a:custGeom>
            <a:avLst/>
            <a:gdLst/>
            <a:ahLst/>
            <a:cxnLst/>
            <a:rect l="l" t="t" r="r" b="b"/>
            <a:pathLst>
              <a:path w="6626859" h="3375660">
                <a:moveTo>
                  <a:pt x="0" y="3375660"/>
                </a:moveTo>
                <a:lnTo>
                  <a:pt x="6626352" y="3375660"/>
                </a:lnTo>
                <a:lnTo>
                  <a:pt x="6626352" y="0"/>
                </a:lnTo>
                <a:lnTo>
                  <a:pt x="0" y="0"/>
                </a:lnTo>
                <a:lnTo>
                  <a:pt x="0" y="337566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258824" y="938783"/>
            <a:ext cx="6626859" cy="3375660"/>
          </a:xfrm>
          <a:custGeom>
            <a:avLst/>
            <a:gdLst/>
            <a:ahLst/>
            <a:cxnLst/>
            <a:rect l="l" t="t" r="r" b="b"/>
            <a:pathLst>
              <a:path w="6626859" h="3375660">
                <a:moveTo>
                  <a:pt x="0" y="3375660"/>
                </a:moveTo>
                <a:lnTo>
                  <a:pt x="6626352" y="3375660"/>
                </a:lnTo>
                <a:lnTo>
                  <a:pt x="6626352" y="0"/>
                </a:lnTo>
                <a:lnTo>
                  <a:pt x="0" y="0"/>
                </a:lnTo>
                <a:lnTo>
                  <a:pt x="0" y="3375660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2560320" y="4386071"/>
            <a:ext cx="4073652" cy="352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3201923" y="4361688"/>
            <a:ext cx="2788920" cy="4496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592323" y="4418076"/>
            <a:ext cx="3959860" cy="238125"/>
          </a:xfrm>
          <a:custGeom>
            <a:avLst/>
            <a:gdLst/>
            <a:ahLst/>
            <a:cxnLst/>
            <a:rect l="l" t="t" r="r" b="b"/>
            <a:pathLst>
              <a:path w="3959859" h="238125">
                <a:moveTo>
                  <a:pt x="3919728" y="0"/>
                </a:moveTo>
                <a:lnTo>
                  <a:pt x="39624" y="0"/>
                </a:lnTo>
                <a:lnTo>
                  <a:pt x="24217" y="3114"/>
                </a:lnTo>
                <a:lnTo>
                  <a:pt x="11620" y="11606"/>
                </a:lnTo>
                <a:lnTo>
                  <a:pt x="3119" y="24201"/>
                </a:lnTo>
                <a:lnTo>
                  <a:pt x="0" y="39624"/>
                </a:lnTo>
                <a:lnTo>
                  <a:pt x="0" y="198120"/>
                </a:lnTo>
                <a:lnTo>
                  <a:pt x="3119" y="213542"/>
                </a:lnTo>
                <a:lnTo>
                  <a:pt x="11620" y="226137"/>
                </a:lnTo>
                <a:lnTo>
                  <a:pt x="24217" y="234629"/>
                </a:lnTo>
                <a:lnTo>
                  <a:pt x="39624" y="237744"/>
                </a:lnTo>
                <a:lnTo>
                  <a:pt x="3919728" y="237744"/>
                </a:lnTo>
                <a:lnTo>
                  <a:pt x="3935134" y="234629"/>
                </a:lnTo>
                <a:lnTo>
                  <a:pt x="3947731" y="226137"/>
                </a:lnTo>
                <a:lnTo>
                  <a:pt x="3956232" y="213542"/>
                </a:lnTo>
                <a:lnTo>
                  <a:pt x="3959352" y="198120"/>
                </a:lnTo>
                <a:lnTo>
                  <a:pt x="3959352" y="39624"/>
                </a:lnTo>
                <a:lnTo>
                  <a:pt x="3956232" y="24201"/>
                </a:lnTo>
                <a:lnTo>
                  <a:pt x="3947731" y="11606"/>
                </a:lnTo>
                <a:lnTo>
                  <a:pt x="3935134" y="3114"/>
                </a:lnTo>
                <a:lnTo>
                  <a:pt x="3919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592323" y="4418076"/>
            <a:ext cx="3959860" cy="238125"/>
          </a:xfrm>
          <a:custGeom>
            <a:avLst/>
            <a:gdLst/>
            <a:ahLst/>
            <a:cxnLst/>
            <a:rect l="l" t="t" r="r" b="b"/>
            <a:pathLst>
              <a:path w="3959859" h="238125">
                <a:moveTo>
                  <a:pt x="0" y="39624"/>
                </a:moveTo>
                <a:lnTo>
                  <a:pt x="3119" y="24201"/>
                </a:lnTo>
                <a:lnTo>
                  <a:pt x="11620" y="11606"/>
                </a:lnTo>
                <a:lnTo>
                  <a:pt x="24217" y="3114"/>
                </a:lnTo>
                <a:lnTo>
                  <a:pt x="39624" y="0"/>
                </a:lnTo>
                <a:lnTo>
                  <a:pt x="3919728" y="0"/>
                </a:lnTo>
                <a:lnTo>
                  <a:pt x="3935134" y="3114"/>
                </a:lnTo>
                <a:lnTo>
                  <a:pt x="3947731" y="11606"/>
                </a:lnTo>
                <a:lnTo>
                  <a:pt x="3956232" y="24201"/>
                </a:lnTo>
                <a:lnTo>
                  <a:pt x="3959352" y="39624"/>
                </a:lnTo>
                <a:lnTo>
                  <a:pt x="3959352" y="198120"/>
                </a:lnTo>
                <a:lnTo>
                  <a:pt x="3956232" y="213542"/>
                </a:lnTo>
                <a:lnTo>
                  <a:pt x="3947731" y="226137"/>
                </a:lnTo>
                <a:lnTo>
                  <a:pt x="3935134" y="234629"/>
                </a:lnTo>
                <a:lnTo>
                  <a:pt x="3919728" y="237744"/>
                </a:lnTo>
                <a:lnTo>
                  <a:pt x="39624" y="237744"/>
                </a:lnTo>
                <a:lnTo>
                  <a:pt x="24217" y="234629"/>
                </a:lnTo>
                <a:lnTo>
                  <a:pt x="11620" y="226137"/>
                </a:lnTo>
                <a:lnTo>
                  <a:pt x="3119" y="213542"/>
                </a:lnTo>
                <a:lnTo>
                  <a:pt x="0" y="198120"/>
                </a:lnTo>
                <a:lnTo>
                  <a:pt x="0" y="39624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1338199" y="998600"/>
            <a:ext cx="6427470" cy="3640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numpy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from </a:t>
            </a:r>
            <a:r>
              <a:rPr sz="1000" spc="-5" dirty="0">
                <a:latin typeface="Courier New"/>
                <a:cs typeface="Courier New"/>
              </a:rPr>
              <a:t>scipy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</a:t>
            </a:r>
            <a:r>
              <a:rPr sz="1000" b="1" spc="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stats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matplotlib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matplotlib.pyplot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plt</a:t>
            </a:r>
            <a:endParaRPr sz="1000">
              <a:latin typeface="Courier New"/>
              <a:cs typeface="Courier New"/>
            </a:endParaRPr>
          </a:p>
          <a:p>
            <a:pPr marL="12700" marR="4120515">
              <a:lnSpc>
                <a:spcPts val="1220"/>
              </a:lnSpc>
              <a:spcBef>
                <a:spcPts val="20"/>
              </a:spcBef>
            </a:pPr>
            <a:r>
              <a:rPr sz="1000" spc="-5" dirty="0">
                <a:latin typeface="Courier New"/>
                <a:cs typeface="Courier New"/>
              </a:rPr>
              <a:t>%matplotlib inline  matplotlib.style.use(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'ggplot'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np.random.seed(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000" spc="-5" dirty="0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12700" marR="213868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data = np.round(np.random.normal(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r>
              <a:rPr sz="1000" spc="-5" dirty="0">
                <a:latin typeface="Courier New"/>
                <a:cs typeface="Courier New"/>
              </a:rPr>
              <a:t>,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5" dirty="0">
                <a:latin typeface="Courier New"/>
                <a:cs typeface="Courier New"/>
              </a:rPr>
              <a:t>,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100</a:t>
            </a:r>
            <a:r>
              <a:rPr sz="1000" spc="-5" dirty="0">
                <a:latin typeface="Courier New"/>
                <a:cs typeface="Courier New"/>
              </a:rPr>
              <a:t>))  plt.hist(data, 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bins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10</a:t>
            </a:r>
            <a:r>
              <a:rPr sz="1000" spc="-5" dirty="0">
                <a:latin typeface="Courier New"/>
                <a:cs typeface="Courier New"/>
              </a:rPr>
              <a:t>, 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range</a:t>
            </a:r>
            <a:r>
              <a:rPr sz="1000" spc="-5" dirty="0">
                <a:latin typeface="Courier New"/>
                <a:cs typeface="Courier New"/>
              </a:rPr>
              <a:t>=(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5" dirty="0">
                <a:latin typeface="Courier New"/>
                <a:cs typeface="Courier New"/>
              </a:rPr>
              <a:t>,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10</a:t>
            </a:r>
            <a:r>
              <a:rPr sz="1000" spc="-5" dirty="0">
                <a:latin typeface="Courier New"/>
                <a:cs typeface="Courier New"/>
              </a:rPr>
              <a:t>), 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edgecolor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'black'</a:t>
            </a:r>
            <a:r>
              <a:rPr sz="1000" spc="-5" dirty="0">
                <a:latin typeface="Courier New"/>
                <a:cs typeface="Courier New"/>
              </a:rPr>
              <a:t>)  plt.show()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4883150">
              <a:lnSpc>
                <a:spcPct val="100000"/>
              </a:lnSpc>
            </a:pPr>
            <a:r>
              <a:rPr sz="1000" spc="-5" dirty="0">
                <a:latin typeface="Courier New"/>
                <a:cs typeface="Courier New"/>
              </a:rPr>
              <a:t>mean =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np.mean(data)  print(mean)</a:t>
            </a:r>
            <a:endParaRPr sz="1000">
              <a:latin typeface="Courier New"/>
              <a:cs typeface="Courier New"/>
            </a:endParaRPr>
          </a:p>
          <a:p>
            <a:pPr marL="12700" marR="4654550">
              <a:lnSpc>
                <a:spcPts val="2400"/>
              </a:lnSpc>
              <a:spcBef>
                <a:spcPts val="280"/>
              </a:spcBef>
            </a:pPr>
            <a:r>
              <a:rPr sz="1000" spc="-5" dirty="0">
                <a:latin typeface="Courier New"/>
                <a:cs typeface="Courier New"/>
              </a:rPr>
              <a:t>print(np.median(data))  mode =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stats.mode(data)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"The modal value is {} with a count of{}"</a:t>
            </a:r>
            <a:r>
              <a:rPr sz="1000" spc="-5" dirty="0">
                <a:latin typeface="Courier New"/>
                <a:cs typeface="Courier New"/>
              </a:rPr>
              <a:t>.format(mode.mode[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5" dirty="0">
                <a:latin typeface="Courier New"/>
                <a:cs typeface="Courier New"/>
              </a:rPr>
              <a:t>],</a:t>
            </a:r>
            <a:r>
              <a:rPr sz="1000" spc="1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mode.count[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5" dirty="0">
                <a:latin typeface="Courier New"/>
                <a:cs typeface="Courier New"/>
              </a:rPr>
              <a:t>]))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</a:pPr>
            <a:r>
              <a:rPr sz="1300" spc="-5" dirty="0">
                <a:solidFill>
                  <a:srgbClr val="095A82"/>
                </a:solidFill>
                <a:latin typeface="Calibri"/>
                <a:cs typeface="Calibri"/>
              </a:rPr>
              <a:t>Calculating Mean, Median and</a:t>
            </a:r>
            <a:r>
              <a:rPr sz="1300" spc="8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95A82"/>
                </a:solidFill>
                <a:latin typeface="Calibri"/>
                <a:cs typeface="Calibri"/>
              </a:rPr>
              <a:t>Mode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7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284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2670048" y="941793"/>
            <a:ext cx="3854196" cy="548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2761488" y="1016482"/>
            <a:ext cx="3669791" cy="449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2702051" y="973836"/>
            <a:ext cx="3740150" cy="434340"/>
          </a:xfrm>
          <a:custGeom>
            <a:avLst/>
            <a:gdLst/>
            <a:ahLst/>
            <a:cxnLst/>
            <a:rect l="l" t="t" r="r" b="b"/>
            <a:pathLst>
              <a:path w="3740150" h="434340">
                <a:moveTo>
                  <a:pt x="3667506" y="0"/>
                </a:moveTo>
                <a:lnTo>
                  <a:pt x="72390" y="0"/>
                </a:ln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0" y="361950"/>
                </a:lnTo>
                <a:lnTo>
                  <a:pt x="5685" y="390138"/>
                </a:lnTo>
                <a:lnTo>
                  <a:pt x="21193" y="413146"/>
                </a:lnTo>
                <a:lnTo>
                  <a:pt x="44201" y="428654"/>
                </a:lnTo>
                <a:lnTo>
                  <a:pt x="72390" y="434339"/>
                </a:lnTo>
                <a:lnTo>
                  <a:pt x="3667506" y="434339"/>
                </a:lnTo>
                <a:lnTo>
                  <a:pt x="3695694" y="428654"/>
                </a:lnTo>
                <a:lnTo>
                  <a:pt x="3718702" y="413146"/>
                </a:lnTo>
                <a:lnTo>
                  <a:pt x="3734210" y="390138"/>
                </a:lnTo>
                <a:lnTo>
                  <a:pt x="3739896" y="361950"/>
                </a:lnTo>
                <a:lnTo>
                  <a:pt x="3739896" y="72389"/>
                </a:lnTo>
                <a:lnTo>
                  <a:pt x="3734210" y="44201"/>
                </a:lnTo>
                <a:lnTo>
                  <a:pt x="3718702" y="21193"/>
                </a:lnTo>
                <a:lnTo>
                  <a:pt x="3695694" y="5685"/>
                </a:lnTo>
                <a:lnTo>
                  <a:pt x="3667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2702051" y="973836"/>
            <a:ext cx="3740150" cy="434340"/>
          </a:xfrm>
          <a:custGeom>
            <a:avLst/>
            <a:gdLst/>
            <a:ahLst/>
            <a:cxnLst/>
            <a:rect l="l" t="t" r="r" b="b"/>
            <a:pathLst>
              <a:path w="3740150" h="434340">
                <a:moveTo>
                  <a:pt x="0" y="72389"/>
                </a:moveTo>
                <a:lnTo>
                  <a:pt x="5685" y="44201"/>
                </a:lnTo>
                <a:lnTo>
                  <a:pt x="21193" y="21193"/>
                </a:lnTo>
                <a:lnTo>
                  <a:pt x="44201" y="5685"/>
                </a:lnTo>
                <a:lnTo>
                  <a:pt x="72390" y="0"/>
                </a:lnTo>
                <a:lnTo>
                  <a:pt x="3667506" y="0"/>
                </a:lnTo>
                <a:lnTo>
                  <a:pt x="3695694" y="5685"/>
                </a:lnTo>
                <a:lnTo>
                  <a:pt x="3718702" y="21193"/>
                </a:lnTo>
                <a:lnTo>
                  <a:pt x="3734210" y="44201"/>
                </a:lnTo>
                <a:lnTo>
                  <a:pt x="3739896" y="72389"/>
                </a:lnTo>
                <a:lnTo>
                  <a:pt x="3739896" y="361950"/>
                </a:lnTo>
                <a:lnTo>
                  <a:pt x="3734210" y="390138"/>
                </a:lnTo>
                <a:lnTo>
                  <a:pt x="3718702" y="413146"/>
                </a:lnTo>
                <a:lnTo>
                  <a:pt x="3695694" y="428654"/>
                </a:lnTo>
                <a:lnTo>
                  <a:pt x="3667506" y="434339"/>
                </a:lnTo>
                <a:lnTo>
                  <a:pt x="72390" y="434339"/>
                </a:lnTo>
                <a:lnTo>
                  <a:pt x="44201" y="428654"/>
                </a:lnTo>
                <a:lnTo>
                  <a:pt x="21193" y="413146"/>
                </a:lnTo>
                <a:lnTo>
                  <a:pt x="5685" y="390138"/>
                </a:lnTo>
                <a:lnTo>
                  <a:pt x="0" y="361950"/>
                </a:lnTo>
                <a:lnTo>
                  <a:pt x="0" y="72389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2874645" y="1069593"/>
            <a:ext cx="3392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095A82"/>
                </a:solidFill>
                <a:latin typeface="Calibri"/>
                <a:cs typeface="Calibri"/>
              </a:rPr>
              <a:t>Output of Calculation of Mean, Median and</a:t>
            </a:r>
            <a:r>
              <a:rPr sz="1300" spc="1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95A82"/>
                </a:solidFill>
                <a:latin typeface="Calibri"/>
                <a:cs typeface="Calibri"/>
              </a:rPr>
              <a:t>Mode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2977895" y="1528572"/>
            <a:ext cx="3238500" cy="2136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3012948" y="1563624"/>
            <a:ext cx="3118104" cy="20162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3008376" y="1559052"/>
            <a:ext cx="3127375" cy="2025650"/>
          </a:xfrm>
          <a:custGeom>
            <a:avLst/>
            <a:gdLst/>
            <a:ahLst/>
            <a:cxnLst/>
            <a:rect l="l" t="t" r="r" b="b"/>
            <a:pathLst>
              <a:path w="3127375" h="2025650">
                <a:moveTo>
                  <a:pt x="0" y="2025396"/>
                </a:moveTo>
                <a:lnTo>
                  <a:pt x="3127248" y="2025396"/>
                </a:lnTo>
                <a:lnTo>
                  <a:pt x="3127248" y="0"/>
                </a:lnTo>
                <a:lnTo>
                  <a:pt x="0" y="0"/>
                </a:lnTo>
                <a:lnTo>
                  <a:pt x="0" y="202539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2415539" y="3939540"/>
            <a:ext cx="4312920" cy="721360"/>
          </a:xfrm>
          <a:prstGeom prst="rect">
            <a:avLst/>
          </a:prstGeom>
          <a:solidFill>
            <a:srgbClr val="DCE2E3"/>
          </a:solidFill>
          <a:ln w="12192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095A82"/>
                </a:solidFill>
                <a:latin typeface="Courier New"/>
                <a:cs typeface="Courier New"/>
              </a:rPr>
              <a:t>5.099999999996</a:t>
            </a:r>
            <a:endParaRPr sz="12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095A82"/>
                </a:solidFill>
                <a:latin typeface="Courier New"/>
                <a:cs typeface="Courier New"/>
              </a:rPr>
              <a:t>5.0</a:t>
            </a:r>
            <a:endParaRPr sz="12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095A82"/>
                </a:solidFill>
                <a:latin typeface="Courier New"/>
                <a:cs typeface="Courier New"/>
              </a:rPr>
              <a:t>The </a:t>
            </a:r>
            <a:r>
              <a:rPr sz="1200" dirty="0">
                <a:solidFill>
                  <a:srgbClr val="095A82"/>
                </a:solidFill>
                <a:latin typeface="Courier New"/>
                <a:cs typeface="Courier New"/>
              </a:rPr>
              <a:t>modal </a:t>
            </a:r>
            <a:r>
              <a:rPr sz="1200" spc="-5" dirty="0">
                <a:solidFill>
                  <a:srgbClr val="095A82"/>
                </a:solidFill>
                <a:latin typeface="Courier New"/>
                <a:cs typeface="Courier New"/>
              </a:rPr>
              <a:t>value is 5.0 </a:t>
            </a:r>
            <a:r>
              <a:rPr sz="1200" dirty="0">
                <a:solidFill>
                  <a:srgbClr val="095A82"/>
                </a:solidFill>
                <a:latin typeface="Courier New"/>
                <a:cs typeface="Courier New"/>
              </a:rPr>
              <a:t>with a count </a:t>
            </a:r>
            <a:r>
              <a:rPr sz="1200" spc="-5" dirty="0">
                <a:solidFill>
                  <a:srgbClr val="095A82"/>
                </a:solidFill>
                <a:latin typeface="Courier New"/>
                <a:cs typeface="Courier New"/>
              </a:rPr>
              <a:t>of</a:t>
            </a:r>
            <a:r>
              <a:rPr sz="1200" spc="105" dirty="0">
                <a:solidFill>
                  <a:srgbClr val="095A82"/>
                </a:solidFill>
                <a:latin typeface="Courier New"/>
                <a:cs typeface="Courier New"/>
              </a:rPr>
              <a:t> </a:t>
            </a:r>
            <a:r>
              <a:rPr sz="1200" spc="5" dirty="0">
                <a:solidFill>
                  <a:srgbClr val="095A82"/>
                </a:solidFill>
                <a:latin typeface="Courier New"/>
                <a:cs typeface="Courier New"/>
              </a:rPr>
              <a:t>23</a:t>
            </a:r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5881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655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Calculating </a:t>
            </a:r>
            <a:r>
              <a:rPr sz="2800" spc="-5" dirty="0">
                <a:solidFill>
                  <a:srgbClr val="095A82"/>
                </a:solidFill>
              </a:rPr>
              <a:t>Range and</a:t>
            </a:r>
            <a:r>
              <a:rPr sz="2800" spc="4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Variance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2840735" y="1027163"/>
            <a:ext cx="3512820" cy="1190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2830067" y="1197876"/>
            <a:ext cx="2336292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2872739" y="1059180"/>
            <a:ext cx="3398520" cy="1076325"/>
          </a:xfrm>
          <a:custGeom>
            <a:avLst/>
            <a:gdLst/>
            <a:ahLst/>
            <a:cxnLst/>
            <a:rect l="l" t="t" r="r" b="b"/>
            <a:pathLst>
              <a:path w="3398520" h="1076325">
                <a:moveTo>
                  <a:pt x="0" y="1075944"/>
                </a:moveTo>
                <a:lnTo>
                  <a:pt x="3398520" y="1075944"/>
                </a:lnTo>
                <a:lnTo>
                  <a:pt x="3398520" y="0"/>
                </a:lnTo>
                <a:lnTo>
                  <a:pt x="0" y="0"/>
                </a:lnTo>
                <a:lnTo>
                  <a:pt x="0" y="10759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2872739" y="1059180"/>
            <a:ext cx="3398520" cy="1076325"/>
          </a:xfrm>
          <a:custGeom>
            <a:avLst/>
            <a:gdLst/>
            <a:ahLst/>
            <a:cxnLst/>
            <a:rect l="l" t="t" r="r" b="b"/>
            <a:pathLst>
              <a:path w="3398520" h="1076325">
                <a:moveTo>
                  <a:pt x="0" y="1075944"/>
                </a:moveTo>
                <a:lnTo>
                  <a:pt x="3398520" y="1075944"/>
                </a:lnTo>
                <a:lnTo>
                  <a:pt x="3398520" y="0"/>
                </a:lnTo>
                <a:lnTo>
                  <a:pt x="0" y="0"/>
                </a:lnTo>
                <a:lnTo>
                  <a:pt x="0" y="1075944"/>
                </a:lnTo>
                <a:close/>
              </a:path>
            </a:pathLst>
          </a:custGeom>
          <a:ln w="12191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2951226" y="1243711"/>
            <a:ext cx="204851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print(np.ptp(data))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print(np.var(data))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1438655" y="2683776"/>
            <a:ext cx="2077212" cy="618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1677923" y="2781261"/>
            <a:ext cx="1597152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1470660" y="2715767"/>
            <a:ext cx="1963420" cy="504825"/>
          </a:xfrm>
          <a:custGeom>
            <a:avLst/>
            <a:gdLst/>
            <a:ahLst/>
            <a:cxnLst/>
            <a:rect l="l" t="t" r="r" b="b"/>
            <a:pathLst>
              <a:path w="1963420" h="504825">
                <a:moveTo>
                  <a:pt x="1878838" y="0"/>
                </a:moveTo>
                <a:lnTo>
                  <a:pt x="84074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69"/>
                </a:lnTo>
                <a:lnTo>
                  <a:pt x="6600" y="453116"/>
                </a:lnTo>
                <a:lnTo>
                  <a:pt x="24606" y="479837"/>
                </a:lnTo>
                <a:lnTo>
                  <a:pt x="51327" y="497843"/>
                </a:lnTo>
                <a:lnTo>
                  <a:pt x="84074" y="504444"/>
                </a:lnTo>
                <a:lnTo>
                  <a:pt x="1878838" y="504444"/>
                </a:lnTo>
                <a:lnTo>
                  <a:pt x="1911584" y="497843"/>
                </a:lnTo>
                <a:lnTo>
                  <a:pt x="1938305" y="479837"/>
                </a:lnTo>
                <a:lnTo>
                  <a:pt x="1956311" y="453116"/>
                </a:lnTo>
                <a:lnTo>
                  <a:pt x="1962912" y="420369"/>
                </a:lnTo>
                <a:lnTo>
                  <a:pt x="1962912" y="84074"/>
                </a:lnTo>
                <a:lnTo>
                  <a:pt x="1956311" y="51327"/>
                </a:lnTo>
                <a:lnTo>
                  <a:pt x="1938305" y="24606"/>
                </a:lnTo>
                <a:lnTo>
                  <a:pt x="1911584" y="6600"/>
                </a:lnTo>
                <a:lnTo>
                  <a:pt x="18788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1470660" y="2715767"/>
            <a:ext cx="1963420" cy="504825"/>
          </a:xfrm>
          <a:custGeom>
            <a:avLst/>
            <a:gdLst/>
            <a:ahLst/>
            <a:cxnLst/>
            <a:rect l="l" t="t" r="r" b="b"/>
            <a:pathLst>
              <a:path w="1963420" h="504825">
                <a:moveTo>
                  <a:pt x="0" y="84074"/>
                </a:moveTo>
                <a:lnTo>
                  <a:pt x="6600" y="51327"/>
                </a:lnTo>
                <a:lnTo>
                  <a:pt x="24606" y="24606"/>
                </a:lnTo>
                <a:lnTo>
                  <a:pt x="51327" y="6600"/>
                </a:lnTo>
                <a:lnTo>
                  <a:pt x="84074" y="0"/>
                </a:lnTo>
                <a:lnTo>
                  <a:pt x="1878838" y="0"/>
                </a:lnTo>
                <a:lnTo>
                  <a:pt x="1911584" y="6600"/>
                </a:lnTo>
                <a:lnTo>
                  <a:pt x="1938305" y="24606"/>
                </a:lnTo>
                <a:lnTo>
                  <a:pt x="1956311" y="51327"/>
                </a:lnTo>
                <a:lnTo>
                  <a:pt x="1962912" y="84074"/>
                </a:lnTo>
                <a:lnTo>
                  <a:pt x="1962912" y="420369"/>
                </a:lnTo>
                <a:lnTo>
                  <a:pt x="1956311" y="453116"/>
                </a:lnTo>
                <a:lnTo>
                  <a:pt x="1938305" y="479837"/>
                </a:lnTo>
                <a:lnTo>
                  <a:pt x="1911584" y="497843"/>
                </a:lnTo>
                <a:lnTo>
                  <a:pt x="1878838" y="504444"/>
                </a:lnTo>
                <a:lnTo>
                  <a:pt x="84074" y="504444"/>
                </a:lnTo>
                <a:lnTo>
                  <a:pt x="51327" y="497843"/>
                </a:lnTo>
                <a:lnTo>
                  <a:pt x="24606" y="479837"/>
                </a:lnTo>
                <a:lnTo>
                  <a:pt x="6600" y="453116"/>
                </a:lnTo>
                <a:lnTo>
                  <a:pt x="0" y="420369"/>
                </a:lnTo>
                <a:lnTo>
                  <a:pt x="0" y="84074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1798447" y="2837180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Calculating</a:t>
            </a:r>
            <a:r>
              <a:rPr sz="1400" spc="-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Range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5678423" y="2683776"/>
            <a:ext cx="2077212" cy="618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5824728" y="2781261"/>
            <a:ext cx="1783079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5710428" y="2715767"/>
            <a:ext cx="1963420" cy="504825"/>
          </a:xfrm>
          <a:custGeom>
            <a:avLst/>
            <a:gdLst/>
            <a:ahLst/>
            <a:cxnLst/>
            <a:rect l="l" t="t" r="r" b="b"/>
            <a:pathLst>
              <a:path w="1963420" h="504825">
                <a:moveTo>
                  <a:pt x="1878838" y="0"/>
                </a:moveTo>
                <a:lnTo>
                  <a:pt x="84074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69"/>
                </a:lnTo>
                <a:lnTo>
                  <a:pt x="6600" y="453116"/>
                </a:lnTo>
                <a:lnTo>
                  <a:pt x="24606" y="479837"/>
                </a:lnTo>
                <a:lnTo>
                  <a:pt x="51327" y="497843"/>
                </a:lnTo>
                <a:lnTo>
                  <a:pt x="84074" y="504444"/>
                </a:lnTo>
                <a:lnTo>
                  <a:pt x="1878838" y="504444"/>
                </a:lnTo>
                <a:lnTo>
                  <a:pt x="1911584" y="497843"/>
                </a:lnTo>
                <a:lnTo>
                  <a:pt x="1938305" y="479837"/>
                </a:lnTo>
                <a:lnTo>
                  <a:pt x="1956311" y="453116"/>
                </a:lnTo>
                <a:lnTo>
                  <a:pt x="1962912" y="420369"/>
                </a:lnTo>
                <a:lnTo>
                  <a:pt x="1962912" y="84074"/>
                </a:lnTo>
                <a:lnTo>
                  <a:pt x="1956311" y="51327"/>
                </a:lnTo>
                <a:lnTo>
                  <a:pt x="1938305" y="24606"/>
                </a:lnTo>
                <a:lnTo>
                  <a:pt x="1911584" y="6600"/>
                </a:lnTo>
                <a:lnTo>
                  <a:pt x="18788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5710428" y="2715767"/>
            <a:ext cx="1963420" cy="504825"/>
          </a:xfrm>
          <a:custGeom>
            <a:avLst/>
            <a:gdLst/>
            <a:ahLst/>
            <a:cxnLst/>
            <a:rect l="l" t="t" r="r" b="b"/>
            <a:pathLst>
              <a:path w="1963420" h="504825">
                <a:moveTo>
                  <a:pt x="0" y="84074"/>
                </a:moveTo>
                <a:lnTo>
                  <a:pt x="6600" y="51327"/>
                </a:lnTo>
                <a:lnTo>
                  <a:pt x="24606" y="24606"/>
                </a:lnTo>
                <a:lnTo>
                  <a:pt x="51327" y="6600"/>
                </a:lnTo>
                <a:lnTo>
                  <a:pt x="84074" y="0"/>
                </a:lnTo>
                <a:lnTo>
                  <a:pt x="1878838" y="0"/>
                </a:lnTo>
                <a:lnTo>
                  <a:pt x="1911584" y="6600"/>
                </a:lnTo>
                <a:lnTo>
                  <a:pt x="1938305" y="24606"/>
                </a:lnTo>
                <a:lnTo>
                  <a:pt x="1956311" y="51327"/>
                </a:lnTo>
                <a:lnTo>
                  <a:pt x="1962912" y="84074"/>
                </a:lnTo>
                <a:lnTo>
                  <a:pt x="1962912" y="420369"/>
                </a:lnTo>
                <a:lnTo>
                  <a:pt x="1956311" y="453116"/>
                </a:lnTo>
                <a:lnTo>
                  <a:pt x="1938305" y="479837"/>
                </a:lnTo>
                <a:lnTo>
                  <a:pt x="1911584" y="497843"/>
                </a:lnTo>
                <a:lnTo>
                  <a:pt x="1878838" y="504444"/>
                </a:lnTo>
                <a:lnTo>
                  <a:pt x="84074" y="504444"/>
                </a:lnTo>
                <a:lnTo>
                  <a:pt x="51327" y="497843"/>
                </a:lnTo>
                <a:lnTo>
                  <a:pt x="24606" y="479837"/>
                </a:lnTo>
                <a:lnTo>
                  <a:pt x="6600" y="453116"/>
                </a:lnTo>
                <a:lnTo>
                  <a:pt x="0" y="420369"/>
                </a:lnTo>
                <a:lnTo>
                  <a:pt x="0" y="84074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 txBox="1"/>
          <p:nvPr/>
        </p:nvSpPr>
        <p:spPr>
          <a:xfrm>
            <a:off x="5946140" y="2837180"/>
            <a:ext cx="1494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Calculating</a:t>
            </a:r>
            <a:r>
              <a:rPr sz="1400" spc="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Variance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2872739" y="1275588"/>
            <a:ext cx="2204085" cy="288290"/>
          </a:xfrm>
          <a:custGeom>
            <a:avLst/>
            <a:gdLst/>
            <a:ahLst/>
            <a:cxnLst/>
            <a:rect l="l" t="t" r="r" b="b"/>
            <a:pathLst>
              <a:path w="2204085" h="288290">
                <a:moveTo>
                  <a:pt x="0" y="288036"/>
                </a:moveTo>
                <a:lnTo>
                  <a:pt x="2203704" y="288036"/>
                </a:lnTo>
                <a:lnTo>
                  <a:pt x="220370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2872739" y="1635251"/>
            <a:ext cx="2204085" cy="288290"/>
          </a:xfrm>
          <a:custGeom>
            <a:avLst/>
            <a:gdLst/>
            <a:ahLst/>
            <a:cxnLst/>
            <a:rect l="l" t="t" r="r" b="b"/>
            <a:pathLst>
              <a:path w="2204085" h="288289">
                <a:moveTo>
                  <a:pt x="0" y="288036"/>
                </a:moveTo>
                <a:lnTo>
                  <a:pt x="2203704" y="288036"/>
                </a:lnTo>
                <a:lnTo>
                  <a:pt x="220370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2348483" y="1388363"/>
            <a:ext cx="598932" cy="1479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2414016" y="1414017"/>
            <a:ext cx="458470" cy="1303020"/>
          </a:xfrm>
          <a:custGeom>
            <a:avLst/>
            <a:gdLst/>
            <a:ahLst/>
            <a:cxnLst/>
            <a:rect l="l" t="t" r="r" b="b"/>
            <a:pathLst>
              <a:path w="458469" h="1303020">
                <a:moveTo>
                  <a:pt x="31750" y="1226312"/>
                </a:moveTo>
                <a:lnTo>
                  <a:pt x="0" y="1226312"/>
                </a:lnTo>
                <a:lnTo>
                  <a:pt x="38100" y="1302512"/>
                </a:lnTo>
                <a:lnTo>
                  <a:pt x="69850" y="1239012"/>
                </a:lnTo>
                <a:lnTo>
                  <a:pt x="31750" y="1239012"/>
                </a:lnTo>
                <a:lnTo>
                  <a:pt x="31750" y="1226312"/>
                </a:lnTo>
                <a:close/>
              </a:path>
              <a:path w="458469" h="1303020">
                <a:moveTo>
                  <a:pt x="458215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1239012"/>
                </a:lnTo>
                <a:lnTo>
                  <a:pt x="44450" y="1239012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458215" y="6350"/>
                </a:lnTo>
                <a:lnTo>
                  <a:pt x="458215" y="0"/>
                </a:lnTo>
                <a:close/>
              </a:path>
              <a:path w="458469" h="1303020">
                <a:moveTo>
                  <a:pt x="76200" y="1226312"/>
                </a:moveTo>
                <a:lnTo>
                  <a:pt x="44450" y="1226312"/>
                </a:lnTo>
                <a:lnTo>
                  <a:pt x="44450" y="1239012"/>
                </a:lnTo>
                <a:lnTo>
                  <a:pt x="69850" y="1239012"/>
                </a:lnTo>
                <a:lnTo>
                  <a:pt x="76200" y="1226312"/>
                </a:lnTo>
                <a:close/>
              </a:path>
              <a:path w="458469" h="130302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458469" h="1303020">
                <a:moveTo>
                  <a:pt x="458215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458215" y="12700"/>
                </a:lnTo>
                <a:lnTo>
                  <a:pt x="458215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5050535" y="1748027"/>
            <a:ext cx="1793748" cy="1120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5076444" y="1773682"/>
            <a:ext cx="1654175" cy="942975"/>
          </a:xfrm>
          <a:custGeom>
            <a:avLst/>
            <a:gdLst/>
            <a:ahLst/>
            <a:cxnLst/>
            <a:rect l="l" t="t" r="r" b="b"/>
            <a:pathLst>
              <a:path w="1654175" h="942975">
                <a:moveTo>
                  <a:pt x="1609725" y="866266"/>
                </a:moveTo>
                <a:lnTo>
                  <a:pt x="1577975" y="866266"/>
                </a:lnTo>
                <a:lnTo>
                  <a:pt x="1616075" y="942466"/>
                </a:lnTo>
                <a:lnTo>
                  <a:pt x="1647825" y="878966"/>
                </a:lnTo>
                <a:lnTo>
                  <a:pt x="1609725" y="878966"/>
                </a:lnTo>
                <a:lnTo>
                  <a:pt x="1609725" y="866266"/>
                </a:lnTo>
                <a:close/>
              </a:path>
              <a:path w="1654175" h="942975">
                <a:moveTo>
                  <a:pt x="1609725" y="6350"/>
                </a:moveTo>
                <a:lnTo>
                  <a:pt x="1609725" y="878966"/>
                </a:lnTo>
                <a:lnTo>
                  <a:pt x="1622425" y="878966"/>
                </a:lnTo>
                <a:lnTo>
                  <a:pt x="1622425" y="12700"/>
                </a:lnTo>
                <a:lnTo>
                  <a:pt x="1616075" y="12700"/>
                </a:lnTo>
                <a:lnTo>
                  <a:pt x="1609725" y="6350"/>
                </a:lnTo>
                <a:close/>
              </a:path>
              <a:path w="1654175" h="942975">
                <a:moveTo>
                  <a:pt x="1654175" y="866266"/>
                </a:moveTo>
                <a:lnTo>
                  <a:pt x="1622425" y="866266"/>
                </a:lnTo>
                <a:lnTo>
                  <a:pt x="1622425" y="878966"/>
                </a:lnTo>
                <a:lnTo>
                  <a:pt x="1647825" y="878966"/>
                </a:lnTo>
                <a:lnTo>
                  <a:pt x="1654175" y="866266"/>
                </a:lnTo>
                <a:close/>
              </a:path>
              <a:path w="1654175" h="942975">
                <a:moveTo>
                  <a:pt x="1619503" y="0"/>
                </a:moveTo>
                <a:lnTo>
                  <a:pt x="0" y="0"/>
                </a:lnTo>
                <a:lnTo>
                  <a:pt x="0" y="12700"/>
                </a:lnTo>
                <a:lnTo>
                  <a:pt x="1609725" y="12700"/>
                </a:lnTo>
                <a:lnTo>
                  <a:pt x="1609725" y="6350"/>
                </a:lnTo>
                <a:lnTo>
                  <a:pt x="1622425" y="6350"/>
                </a:lnTo>
                <a:lnTo>
                  <a:pt x="1622425" y="2793"/>
                </a:lnTo>
                <a:lnTo>
                  <a:pt x="1619503" y="0"/>
                </a:lnTo>
                <a:close/>
              </a:path>
              <a:path w="1654175" h="942975">
                <a:moveTo>
                  <a:pt x="1622425" y="6350"/>
                </a:moveTo>
                <a:lnTo>
                  <a:pt x="1609725" y="6350"/>
                </a:lnTo>
                <a:lnTo>
                  <a:pt x="1616075" y="12700"/>
                </a:lnTo>
                <a:lnTo>
                  <a:pt x="1622425" y="12700"/>
                </a:lnTo>
                <a:lnTo>
                  <a:pt x="1622425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4130040" y="3194329"/>
            <a:ext cx="934224" cy="4465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4181855" y="3204933"/>
            <a:ext cx="830567" cy="475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4155947" y="3220211"/>
            <a:ext cx="832485" cy="344805"/>
          </a:xfrm>
          <a:custGeom>
            <a:avLst/>
            <a:gdLst/>
            <a:ahLst/>
            <a:cxnLst/>
            <a:rect l="l" t="t" r="r" b="b"/>
            <a:pathLst>
              <a:path w="832485" h="344804">
                <a:moveTo>
                  <a:pt x="774700" y="0"/>
                </a:moveTo>
                <a:lnTo>
                  <a:pt x="57403" y="0"/>
                </a:lnTo>
                <a:lnTo>
                  <a:pt x="35040" y="4504"/>
                </a:lnTo>
                <a:lnTo>
                  <a:pt x="16795" y="16795"/>
                </a:lnTo>
                <a:lnTo>
                  <a:pt x="4504" y="35040"/>
                </a:lnTo>
                <a:lnTo>
                  <a:pt x="0" y="57404"/>
                </a:lnTo>
                <a:lnTo>
                  <a:pt x="0" y="287019"/>
                </a:lnTo>
                <a:lnTo>
                  <a:pt x="4504" y="309383"/>
                </a:lnTo>
                <a:lnTo>
                  <a:pt x="16795" y="327628"/>
                </a:lnTo>
                <a:lnTo>
                  <a:pt x="35040" y="339919"/>
                </a:lnTo>
                <a:lnTo>
                  <a:pt x="57403" y="344424"/>
                </a:lnTo>
                <a:lnTo>
                  <a:pt x="774700" y="344424"/>
                </a:lnTo>
                <a:lnTo>
                  <a:pt x="797063" y="339919"/>
                </a:lnTo>
                <a:lnTo>
                  <a:pt x="815308" y="327628"/>
                </a:lnTo>
                <a:lnTo>
                  <a:pt x="827599" y="309383"/>
                </a:lnTo>
                <a:lnTo>
                  <a:pt x="832103" y="287019"/>
                </a:lnTo>
                <a:lnTo>
                  <a:pt x="832103" y="57404"/>
                </a:lnTo>
                <a:lnTo>
                  <a:pt x="827599" y="35040"/>
                </a:lnTo>
                <a:lnTo>
                  <a:pt x="815308" y="16795"/>
                </a:lnTo>
                <a:lnTo>
                  <a:pt x="797063" y="4504"/>
                </a:lnTo>
                <a:lnTo>
                  <a:pt x="774700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3566159" y="4011167"/>
            <a:ext cx="2011680" cy="596265"/>
          </a:xfrm>
          <a:custGeom>
            <a:avLst/>
            <a:gdLst/>
            <a:ahLst/>
            <a:cxnLst/>
            <a:rect l="l" t="t" r="r" b="b"/>
            <a:pathLst>
              <a:path w="2011679" h="596264">
                <a:moveTo>
                  <a:pt x="0" y="595883"/>
                </a:moveTo>
                <a:lnTo>
                  <a:pt x="2011680" y="595883"/>
                </a:lnTo>
                <a:lnTo>
                  <a:pt x="2011680" y="0"/>
                </a:lnTo>
                <a:lnTo>
                  <a:pt x="0" y="0"/>
                </a:lnTo>
                <a:lnTo>
                  <a:pt x="0" y="595883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3566159" y="4011167"/>
            <a:ext cx="2011680" cy="596265"/>
          </a:xfrm>
          <a:custGeom>
            <a:avLst/>
            <a:gdLst/>
            <a:ahLst/>
            <a:cxnLst/>
            <a:rect l="l" t="t" r="r" b="b"/>
            <a:pathLst>
              <a:path w="2011679" h="596264">
                <a:moveTo>
                  <a:pt x="0" y="595883"/>
                </a:moveTo>
                <a:lnTo>
                  <a:pt x="2011680" y="595883"/>
                </a:lnTo>
                <a:lnTo>
                  <a:pt x="2011680" y="0"/>
                </a:lnTo>
                <a:lnTo>
                  <a:pt x="0" y="0"/>
                </a:lnTo>
                <a:lnTo>
                  <a:pt x="0" y="595883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 txBox="1"/>
          <p:nvPr/>
        </p:nvSpPr>
        <p:spPr>
          <a:xfrm>
            <a:off x="3645534" y="3261486"/>
            <a:ext cx="1622425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Output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00" spc="-5" dirty="0">
                <a:solidFill>
                  <a:srgbClr val="095A82"/>
                </a:solidFill>
                <a:latin typeface="Courier New"/>
                <a:cs typeface="Courier New"/>
              </a:rPr>
              <a:t>9.0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solidFill>
                  <a:srgbClr val="095A82"/>
                </a:solidFill>
                <a:latin typeface="Courier New"/>
                <a:cs typeface="Courier New"/>
              </a:rPr>
              <a:t>3.0699999999998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6" name="object 31"/>
          <p:cNvSpPr/>
          <p:nvPr/>
        </p:nvSpPr>
        <p:spPr>
          <a:xfrm>
            <a:off x="4468367" y="3538728"/>
            <a:ext cx="256108" cy="6263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4533900" y="3564635"/>
            <a:ext cx="76200" cy="448309"/>
          </a:xfrm>
          <a:custGeom>
            <a:avLst/>
            <a:gdLst/>
            <a:ahLst/>
            <a:cxnLst/>
            <a:rect l="l" t="t" r="r" b="b"/>
            <a:pathLst>
              <a:path w="76200" h="448310">
                <a:moveTo>
                  <a:pt x="31750" y="371614"/>
                </a:moveTo>
                <a:lnTo>
                  <a:pt x="0" y="371614"/>
                </a:lnTo>
                <a:lnTo>
                  <a:pt x="38100" y="447814"/>
                </a:lnTo>
                <a:lnTo>
                  <a:pt x="69850" y="384314"/>
                </a:lnTo>
                <a:lnTo>
                  <a:pt x="31750" y="384314"/>
                </a:lnTo>
                <a:lnTo>
                  <a:pt x="31750" y="371614"/>
                </a:lnTo>
                <a:close/>
              </a:path>
              <a:path w="76200" h="448310">
                <a:moveTo>
                  <a:pt x="44450" y="0"/>
                </a:moveTo>
                <a:lnTo>
                  <a:pt x="31750" y="0"/>
                </a:lnTo>
                <a:lnTo>
                  <a:pt x="31750" y="384314"/>
                </a:lnTo>
                <a:lnTo>
                  <a:pt x="44450" y="384314"/>
                </a:lnTo>
                <a:lnTo>
                  <a:pt x="44450" y="0"/>
                </a:lnTo>
                <a:close/>
              </a:path>
              <a:path w="76200" h="448310">
                <a:moveTo>
                  <a:pt x="76200" y="371614"/>
                </a:moveTo>
                <a:lnTo>
                  <a:pt x="44450" y="371614"/>
                </a:lnTo>
                <a:lnTo>
                  <a:pt x="44450" y="384314"/>
                </a:lnTo>
                <a:lnTo>
                  <a:pt x="69850" y="384314"/>
                </a:lnTo>
                <a:lnTo>
                  <a:pt x="76200" y="371614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4468367" y="2109203"/>
            <a:ext cx="256108" cy="12634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4533900" y="2135123"/>
            <a:ext cx="76200" cy="1085215"/>
          </a:xfrm>
          <a:custGeom>
            <a:avLst/>
            <a:gdLst/>
            <a:ahLst/>
            <a:cxnLst/>
            <a:rect l="l" t="t" r="r" b="b"/>
            <a:pathLst>
              <a:path w="76200" h="1085214">
                <a:moveTo>
                  <a:pt x="31750" y="1008761"/>
                </a:moveTo>
                <a:lnTo>
                  <a:pt x="0" y="1008761"/>
                </a:lnTo>
                <a:lnTo>
                  <a:pt x="38100" y="1084961"/>
                </a:lnTo>
                <a:lnTo>
                  <a:pt x="69850" y="1021461"/>
                </a:lnTo>
                <a:lnTo>
                  <a:pt x="31750" y="1021461"/>
                </a:lnTo>
                <a:lnTo>
                  <a:pt x="31750" y="1008761"/>
                </a:lnTo>
                <a:close/>
              </a:path>
              <a:path w="76200" h="1085214">
                <a:moveTo>
                  <a:pt x="44450" y="0"/>
                </a:moveTo>
                <a:lnTo>
                  <a:pt x="31750" y="0"/>
                </a:lnTo>
                <a:lnTo>
                  <a:pt x="31750" y="1021461"/>
                </a:lnTo>
                <a:lnTo>
                  <a:pt x="44450" y="1021461"/>
                </a:lnTo>
                <a:lnTo>
                  <a:pt x="44450" y="0"/>
                </a:lnTo>
                <a:close/>
              </a:path>
              <a:path w="76200" h="1085214">
                <a:moveTo>
                  <a:pt x="76200" y="1008761"/>
                </a:moveTo>
                <a:lnTo>
                  <a:pt x="44450" y="1008761"/>
                </a:lnTo>
                <a:lnTo>
                  <a:pt x="44450" y="1021461"/>
                </a:lnTo>
                <a:lnTo>
                  <a:pt x="69850" y="1021461"/>
                </a:lnTo>
                <a:lnTo>
                  <a:pt x="76200" y="100876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0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407" y="369916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dirty="0" smtClean="0"/>
              <a:t>What is Data?</a:t>
            </a:r>
            <a:endParaRPr dirty="0"/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/>
          <p:cNvSpPr/>
          <p:nvPr/>
        </p:nvSpPr>
        <p:spPr>
          <a:xfrm>
            <a:off x="975360" y="1057630"/>
            <a:ext cx="7243572" cy="486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1091183" y="1089621"/>
            <a:ext cx="7008876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1007363" y="1089660"/>
            <a:ext cx="7129780" cy="372110"/>
          </a:xfrm>
          <a:custGeom>
            <a:avLst/>
            <a:gdLst/>
            <a:ahLst/>
            <a:cxnLst/>
            <a:rect l="l" t="t" r="r" b="b"/>
            <a:pathLst>
              <a:path w="7129780" h="372109">
                <a:moveTo>
                  <a:pt x="7067296" y="0"/>
                </a:moveTo>
                <a:lnTo>
                  <a:pt x="61976" y="0"/>
                </a:lnTo>
                <a:lnTo>
                  <a:pt x="37852" y="4861"/>
                </a:lnTo>
                <a:lnTo>
                  <a:pt x="18153" y="18129"/>
                </a:lnTo>
                <a:lnTo>
                  <a:pt x="4870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70" y="334029"/>
                </a:lnTo>
                <a:lnTo>
                  <a:pt x="18153" y="353726"/>
                </a:lnTo>
                <a:lnTo>
                  <a:pt x="37852" y="366994"/>
                </a:lnTo>
                <a:lnTo>
                  <a:pt x="61976" y="371855"/>
                </a:lnTo>
                <a:lnTo>
                  <a:pt x="7067296" y="371855"/>
                </a:lnTo>
                <a:lnTo>
                  <a:pt x="7091445" y="366994"/>
                </a:lnTo>
                <a:lnTo>
                  <a:pt x="7111142" y="353726"/>
                </a:lnTo>
                <a:lnTo>
                  <a:pt x="7124410" y="334029"/>
                </a:lnTo>
                <a:lnTo>
                  <a:pt x="7129271" y="309879"/>
                </a:lnTo>
                <a:lnTo>
                  <a:pt x="7129271" y="61975"/>
                </a:lnTo>
                <a:lnTo>
                  <a:pt x="7124410" y="37826"/>
                </a:lnTo>
                <a:lnTo>
                  <a:pt x="7111142" y="18129"/>
                </a:lnTo>
                <a:lnTo>
                  <a:pt x="7091445" y="4861"/>
                </a:lnTo>
                <a:lnTo>
                  <a:pt x="7067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1007363" y="1089660"/>
            <a:ext cx="7129780" cy="372110"/>
          </a:xfrm>
          <a:custGeom>
            <a:avLst/>
            <a:gdLst/>
            <a:ahLst/>
            <a:cxnLst/>
            <a:rect l="l" t="t" r="r" b="b"/>
            <a:pathLst>
              <a:path w="7129780" h="372109">
                <a:moveTo>
                  <a:pt x="0" y="61975"/>
                </a:moveTo>
                <a:lnTo>
                  <a:pt x="4870" y="37826"/>
                </a:lnTo>
                <a:lnTo>
                  <a:pt x="18153" y="18129"/>
                </a:lnTo>
                <a:lnTo>
                  <a:pt x="37852" y="4861"/>
                </a:lnTo>
                <a:lnTo>
                  <a:pt x="61976" y="0"/>
                </a:lnTo>
                <a:lnTo>
                  <a:pt x="7067296" y="0"/>
                </a:lnTo>
                <a:lnTo>
                  <a:pt x="7091445" y="4861"/>
                </a:lnTo>
                <a:lnTo>
                  <a:pt x="7111142" y="18129"/>
                </a:lnTo>
                <a:lnTo>
                  <a:pt x="7124410" y="37826"/>
                </a:lnTo>
                <a:lnTo>
                  <a:pt x="7129271" y="61975"/>
                </a:lnTo>
                <a:lnTo>
                  <a:pt x="7129271" y="309879"/>
                </a:lnTo>
                <a:lnTo>
                  <a:pt x="7124410" y="334029"/>
                </a:lnTo>
                <a:lnTo>
                  <a:pt x="7111142" y="353726"/>
                </a:lnTo>
                <a:lnTo>
                  <a:pt x="7091445" y="366994"/>
                </a:lnTo>
                <a:lnTo>
                  <a:pt x="7067296" y="371855"/>
                </a:lnTo>
                <a:lnTo>
                  <a:pt x="61976" y="371855"/>
                </a:lnTo>
                <a:lnTo>
                  <a:pt x="37852" y="366994"/>
                </a:lnTo>
                <a:lnTo>
                  <a:pt x="18153" y="353726"/>
                </a:lnTo>
                <a:lnTo>
                  <a:pt x="4870" y="334029"/>
                </a:lnTo>
                <a:lnTo>
                  <a:pt x="0" y="309879"/>
                </a:lnTo>
                <a:lnTo>
                  <a:pt x="0" y="61975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 txBox="1"/>
          <p:nvPr/>
        </p:nvSpPr>
        <p:spPr>
          <a:xfrm>
            <a:off x="1211681" y="1143965"/>
            <a:ext cx="6716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general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terms 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refers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facts and statistics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collected together for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reference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sz="1400" spc="1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9"/>
          <p:cNvSpPr/>
          <p:nvPr/>
        </p:nvSpPr>
        <p:spPr>
          <a:xfrm>
            <a:off x="3544823" y="4186428"/>
            <a:ext cx="2058924" cy="487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3723132" y="4218432"/>
            <a:ext cx="1699260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3576828" y="4218432"/>
            <a:ext cx="1945005" cy="373380"/>
          </a:xfrm>
          <a:custGeom>
            <a:avLst/>
            <a:gdLst/>
            <a:ahLst/>
            <a:cxnLst/>
            <a:rect l="l" t="t" r="r" b="b"/>
            <a:pathLst>
              <a:path w="1945004" h="373379">
                <a:moveTo>
                  <a:pt x="1882394" y="0"/>
                </a:moveTo>
                <a:lnTo>
                  <a:pt x="62230" y="0"/>
                </a:lnTo>
                <a:lnTo>
                  <a:pt x="37986" y="4890"/>
                </a:lnTo>
                <a:lnTo>
                  <a:pt x="18208" y="18227"/>
                </a:lnTo>
                <a:lnTo>
                  <a:pt x="4883" y="38008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71"/>
                </a:lnTo>
                <a:lnTo>
                  <a:pt x="18208" y="355152"/>
                </a:lnTo>
                <a:lnTo>
                  <a:pt x="37986" y="368489"/>
                </a:lnTo>
                <a:lnTo>
                  <a:pt x="62230" y="373380"/>
                </a:lnTo>
                <a:lnTo>
                  <a:pt x="1882394" y="373380"/>
                </a:lnTo>
                <a:lnTo>
                  <a:pt x="1906637" y="368489"/>
                </a:lnTo>
                <a:lnTo>
                  <a:pt x="1926415" y="355152"/>
                </a:lnTo>
                <a:lnTo>
                  <a:pt x="1939740" y="335371"/>
                </a:lnTo>
                <a:lnTo>
                  <a:pt x="1944624" y="311150"/>
                </a:lnTo>
                <a:lnTo>
                  <a:pt x="1944624" y="62230"/>
                </a:lnTo>
                <a:lnTo>
                  <a:pt x="1939740" y="38008"/>
                </a:lnTo>
                <a:lnTo>
                  <a:pt x="1926415" y="18227"/>
                </a:lnTo>
                <a:lnTo>
                  <a:pt x="1906637" y="4890"/>
                </a:lnTo>
                <a:lnTo>
                  <a:pt x="18823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3576828" y="4218432"/>
            <a:ext cx="1945005" cy="373380"/>
          </a:xfrm>
          <a:custGeom>
            <a:avLst/>
            <a:gdLst/>
            <a:ahLst/>
            <a:cxnLst/>
            <a:rect l="l" t="t" r="r" b="b"/>
            <a:pathLst>
              <a:path w="1945004" h="373379">
                <a:moveTo>
                  <a:pt x="0" y="62230"/>
                </a:moveTo>
                <a:lnTo>
                  <a:pt x="4883" y="38008"/>
                </a:lnTo>
                <a:lnTo>
                  <a:pt x="18208" y="18227"/>
                </a:lnTo>
                <a:lnTo>
                  <a:pt x="37986" y="4890"/>
                </a:lnTo>
                <a:lnTo>
                  <a:pt x="62230" y="0"/>
                </a:lnTo>
                <a:lnTo>
                  <a:pt x="1882394" y="0"/>
                </a:lnTo>
                <a:lnTo>
                  <a:pt x="1906637" y="4890"/>
                </a:lnTo>
                <a:lnTo>
                  <a:pt x="1926415" y="18227"/>
                </a:lnTo>
                <a:lnTo>
                  <a:pt x="1939740" y="38008"/>
                </a:lnTo>
                <a:lnTo>
                  <a:pt x="1944624" y="62230"/>
                </a:lnTo>
                <a:lnTo>
                  <a:pt x="1944624" y="311150"/>
                </a:lnTo>
                <a:lnTo>
                  <a:pt x="1939740" y="335371"/>
                </a:lnTo>
                <a:lnTo>
                  <a:pt x="1926415" y="355152"/>
                </a:lnTo>
                <a:lnTo>
                  <a:pt x="1906637" y="368489"/>
                </a:lnTo>
                <a:lnTo>
                  <a:pt x="1882394" y="373380"/>
                </a:lnTo>
                <a:lnTo>
                  <a:pt x="62230" y="373380"/>
                </a:lnTo>
                <a:lnTo>
                  <a:pt x="37986" y="368489"/>
                </a:lnTo>
                <a:lnTo>
                  <a:pt x="18208" y="355152"/>
                </a:lnTo>
                <a:lnTo>
                  <a:pt x="4883" y="335371"/>
                </a:lnTo>
                <a:lnTo>
                  <a:pt x="0" y="311150"/>
                </a:lnTo>
                <a:lnTo>
                  <a:pt x="0" y="6223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3844290" y="4274311"/>
            <a:ext cx="1409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4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everywhere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283208" y="2221966"/>
            <a:ext cx="713257" cy="7132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/>
          <p:cNvSpPr/>
          <p:nvPr/>
        </p:nvSpPr>
        <p:spPr>
          <a:xfrm>
            <a:off x="1309116" y="2247900"/>
            <a:ext cx="611123" cy="611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/>
          <p:cNvSpPr/>
          <p:nvPr/>
        </p:nvSpPr>
        <p:spPr>
          <a:xfrm>
            <a:off x="2129027" y="1609318"/>
            <a:ext cx="713257" cy="7147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7"/>
          <p:cNvSpPr/>
          <p:nvPr/>
        </p:nvSpPr>
        <p:spPr>
          <a:xfrm>
            <a:off x="2154935" y="1635251"/>
            <a:ext cx="611124" cy="612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8"/>
          <p:cNvSpPr/>
          <p:nvPr/>
        </p:nvSpPr>
        <p:spPr>
          <a:xfrm>
            <a:off x="2129027" y="2833103"/>
            <a:ext cx="713257" cy="714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9"/>
          <p:cNvSpPr/>
          <p:nvPr/>
        </p:nvSpPr>
        <p:spPr>
          <a:xfrm>
            <a:off x="2154935" y="2859023"/>
            <a:ext cx="611124" cy="612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0"/>
          <p:cNvSpPr/>
          <p:nvPr/>
        </p:nvSpPr>
        <p:spPr>
          <a:xfrm>
            <a:off x="1283208" y="3512820"/>
            <a:ext cx="713257" cy="714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1"/>
          <p:cNvSpPr/>
          <p:nvPr/>
        </p:nvSpPr>
        <p:spPr>
          <a:xfrm>
            <a:off x="1309116" y="3538728"/>
            <a:ext cx="611123" cy="612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/>
          <p:cNvSpPr/>
          <p:nvPr/>
        </p:nvSpPr>
        <p:spPr>
          <a:xfrm>
            <a:off x="3537203" y="1915680"/>
            <a:ext cx="131114" cy="2020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/>
          <p:cNvSpPr/>
          <p:nvPr/>
        </p:nvSpPr>
        <p:spPr>
          <a:xfrm>
            <a:off x="3577590" y="1942338"/>
            <a:ext cx="0" cy="1903730"/>
          </a:xfrm>
          <a:custGeom>
            <a:avLst/>
            <a:gdLst/>
            <a:ahLst/>
            <a:cxnLst/>
            <a:rect l="l" t="t" r="r" b="b"/>
            <a:pathLst>
              <a:path h="1903729">
                <a:moveTo>
                  <a:pt x="0" y="0"/>
                </a:moveTo>
                <a:lnTo>
                  <a:pt x="0" y="1903222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4"/>
          <p:cNvSpPr/>
          <p:nvPr/>
        </p:nvSpPr>
        <p:spPr>
          <a:xfrm>
            <a:off x="3550920" y="2730982"/>
            <a:ext cx="1783079" cy="2773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5"/>
          <p:cNvSpPr/>
          <p:nvPr/>
        </p:nvSpPr>
        <p:spPr>
          <a:xfrm>
            <a:off x="3577590" y="2801111"/>
            <a:ext cx="1593850" cy="86995"/>
          </a:xfrm>
          <a:custGeom>
            <a:avLst/>
            <a:gdLst/>
            <a:ahLst/>
            <a:cxnLst/>
            <a:rect l="l" t="t" r="r" b="b"/>
            <a:pathLst>
              <a:path w="1593850" h="86994">
                <a:moveTo>
                  <a:pt x="1506727" y="0"/>
                </a:moveTo>
                <a:lnTo>
                  <a:pt x="1506727" y="86868"/>
                </a:lnTo>
                <a:lnTo>
                  <a:pt x="1564639" y="57912"/>
                </a:lnTo>
                <a:lnTo>
                  <a:pt x="1521206" y="57912"/>
                </a:lnTo>
                <a:lnTo>
                  <a:pt x="1521206" y="28956"/>
                </a:lnTo>
                <a:lnTo>
                  <a:pt x="1564640" y="28956"/>
                </a:lnTo>
                <a:lnTo>
                  <a:pt x="1506727" y="0"/>
                </a:lnTo>
                <a:close/>
              </a:path>
              <a:path w="1593850" h="86994">
                <a:moveTo>
                  <a:pt x="150672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06727" y="57912"/>
                </a:lnTo>
                <a:lnTo>
                  <a:pt x="1506727" y="28956"/>
                </a:lnTo>
                <a:close/>
              </a:path>
              <a:path w="1593850" h="86994">
                <a:moveTo>
                  <a:pt x="1564640" y="28956"/>
                </a:moveTo>
                <a:lnTo>
                  <a:pt x="1521206" y="28956"/>
                </a:lnTo>
                <a:lnTo>
                  <a:pt x="1521206" y="57912"/>
                </a:lnTo>
                <a:lnTo>
                  <a:pt x="1564639" y="57912"/>
                </a:lnTo>
                <a:lnTo>
                  <a:pt x="1593596" y="43433"/>
                </a:lnTo>
                <a:lnTo>
                  <a:pt x="1564640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6"/>
          <p:cNvSpPr/>
          <p:nvPr/>
        </p:nvSpPr>
        <p:spPr>
          <a:xfrm>
            <a:off x="2740151" y="1828774"/>
            <a:ext cx="999756" cy="2773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/>
          <p:cNvSpPr/>
          <p:nvPr/>
        </p:nvSpPr>
        <p:spPr>
          <a:xfrm>
            <a:off x="2766822" y="1898904"/>
            <a:ext cx="810895" cy="86995"/>
          </a:xfrm>
          <a:custGeom>
            <a:avLst/>
            <a:gdLst/>
            <a:ahLst/>
            <a:cxnLst/>
            <a:rect l="l" t="t" r="r" b="b"/>
            <a:pathLst>
              <a:path w="810895" h="86994">
                <a:moveTo>
                  <a:pt x="723773" y="0"/>
                </a:moveTo>
                <a:lnTo>
                  <a:pt x="723773" y="86868"/>
                </a:lnTo>
                <a:lnTo>
                  <a:pt x="781684" y="57912"/>
                </a:lnTo>
                <a:lnTo>
                  <a:pt x="738251" y="57912"/>
                </a:lnTo>
                <a:lnTo>
                  <a:pt x="738251" y="28956"/>
                </a:lnTo>
                <a:lnTo>
                  <a:pt x="781685" y="28956"/>
                </a:lnTo>
                <a:lnTo>
                  <a:pt x="723773" y="0"/>
                </a:lnTo>
                <a:close/>
              </a:path>
              <a:path w="810895" h="86994">
                <a:moveTo>
                  <a:pt x="7237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3773" y="57912"/>
                </a:lnTo>
                <a:lnTo>
                  <a:pt x="723773" y="28956"/>
                </a:lnTo>
                <a:close/>
              </a:path>
              <a:path w="810895" h="86994">
                <a:moveTo>
                  <a:pt x="781685" y="28956"/>
                </a:moveTo>
                <a:lnTo>
                  <a:pt x="738251" y="28956"/>
                </a:lnTo>
                <a:lnTo>
                  <a:pt x="738251" y="57912"/>
                </a:lnTo>
                <a:lnTo>
                  <a:pt x="781684" y="57912"/>
                </a:lnTo>
                <a:lnTo>
                  <a:pt x="810640" y="43433"/>
                </a:lnTo>
                <a:lnTo>
                  <a:pt x="781685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8"/>
          <p:cNvSpPr/>
          <p:nvPr/>
        </p:nvSpPr>
        <p:spPr>
          <a:xfrm>
            <a:off x="1894332" y="2441422"/>
            <a:ext cx="1847088" cy="2773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9"/>
          <p:cNvSpPr/>
          <p:nvPr/>
        </p:nvSpPr>
        <p:spPr>
          <a:xfrm>
            <a:off x="1921001" y="2511551"/>
            <a:ext cx="1656714" cy="86995"/>
          </a:xfrm>
          <a:custGeom>
            <a:avLst/>
            <a:gdLst/>
            <a:ahLst/>
            <a:cxnLst/>
            <a:rect l="l" t="t" r="r" b="b"/>
            <a:pathLst>
              <a:path w="1656714" h="86994">
                <a:moveTo>
                  <a:pt x="1569720" y="0"/>
                </a:moveTo>
                <a:lnTo>
                  <a:pt x="1569720" y="86868"/>
                </a:lnTo>
                <a:lnTo>
                  <a:pt x="1627632" y="57912"/>
                </a:lnTo>
                <a:lnTo>
                  <a:pt x="1584198" y="57912"/>
                </a:lnTo>
                <a:lnTo>
                  <a:pt x="1584198" y="28956"/>
                </a:lnTo>
                <a:lnTo>
                  <a:pt x="1627631" y="28956"/>
                </a:lnTo>
                <a:lnTo>
                  <a:pt x="1569720" y="0"/>
                </a:lnTo>
                <a:close/>
              </a:path>
              <a:path w="1656714" h="86994">
                <a:moveTo>
                  <a:pt x="156972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69720" y="57912"/>
                </a:lnTo>
                <a:lnTo>
                  <a:pt x="1569720" y="28956"/>
                </a:lnTo>
                <a:close/>
              </a:path>
              <a:path w="1656714" h="86994">
                <a:moveTo>
                  <a:pt x="1627631" y="28956"/>
                </a:moveTo>
                <a:lnTo>
                  <a:pt x="1584198" y="28956"/>
                </a:lnTo>
                <a:lnTo>
                  <a:pt x="1584198" y="57912"/>
                </a:lnTo>
                <a:lnTo>
                  <a:pt x="1627632" y="57912"/>
                </a:lnTo>
                <a:lnTo>
                  <a:pt x="1656588" y="43434"/>
                </a:lnTo>
                <a:lnTo>
                  <a:pt x="1627631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0"/>
          <p:cNvSpPr/>
          <p:nvPr/>
        </p:nvSpPr>
        <p:spPr>
          <a:xfrm>
            <a:off x="2740151" y="3052546"/>
            <a:ext cx="999756" cy="2773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1"/>
          <p:cNvSpPr/>
          <p:nvPr/>
        </p:nvSpPr>
        <p:spPr>
          <a:xfrm>
            <a:off x="2766822" y="3122676"/>
            <a:ext cx="810895" cy="86995"/>
          </a:xfrm>
          <a:custGeom>
            <a:avLst/>
            <a:gdLst/>
            <a:ahLst/>
            <a:cxnLst/>
            <a:rect l="l" t="t" r="r" b="b"/>
            <a:pathLst>
              <a:path w="810895" h="86994">
                <a:moveTo>
                  <a:pt x="723773" y="0"/>
                </a:moveTo>
                <a:lnTo>
                  <a:pt x="723773" y="86868"/>
                </a:lnTo>
                <a:lnTo>
                  <a:pt x="781685" y="57912"/>
                </a:lnTo>
                <a:lnTo>
                  <a:pt x="738251" y="57912"/>
                </a:lnTo>
                <a:lnTo>
                  <a:pt x="738251" y="28956"/>
                </a:lnTo>
                <a:lnTo>
                  <a:pt x="781684" y="28956"/>
                </a:lnTo>
                <a:lnTo>
                  <a:pt x="723773" y="0"/>
                </a:lnTo>
                <a:close/>
              </a:path>
              <a:path w="810895" h="86994">
                <a:moveTo>
                  <a:pt x="7237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3773" y="57912"/>
                </a:lnTo>
                <a:lnTo>
                  <a:pt x="723773" y="28956"/>
                </a:lnTo>
                <a:close/>
              </a:path>
              <a:path w="810895" h="86994">
                <a:moveTo>
                  <a:pt x="781684" y="28956"/>
                </a:moveTo>
                <a:lnTo>
                  <a:pt x="738251" y="28956"/>
                </a:lnTo>
                <a:lnTo>
                  <a:pt x="738251" y="57912"/>
                </a:lnTo>
                <a:lnTo>
                  <a:pt x="781685" y="57912"/>
                </a:lnTo>
                <a:lnTo>
                  <a:pt x="810640" y="43434"/>
                </a:lnTo>
                <a:lnTo>
                  <a:pt x="781684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2"/>
          <p:cNvSpPr/>
          <p:nvPr/>
        </p:nvSpPr>
        <p:spPr>
          <a:xfrm>
            <a:off x="1894332" y="3732276"/>
            <a:ext cx="1847088" cy="2773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3"/>
          <p:cNvSpPr/>
          <p:nvPr/>
        </p:nvSpPr>
        <p:spPr>
          <a:xfrm>
            <a:off x="1921001" y="3802379"/>
            <a:ext cx="1656714" cy="86995"/>
          </a:xfrm>
          <a:custGeom>
            <a:avLst/>
            <a:gdLst/>
            <a:ahLst/>
            <a:cxnLst/>
            <a:rect l="l" t="t" r="r" b="b"/>
            <a:pathLst>
              <a:path w="1656714" h="86995">
                <a:moveTo>
                  <a:pt x="1569720" y="0"/>
                </a:moveTo>
                <a:lnTo>
                  <a:pt x="1569720" y="86868"/>
                </a:lnTo>
                <a:lnTo>
                  <a:pt x="1627632" y="57912"/>
                </a:lnTo>
                <a:lnTo>
                  <a:pt x="1584198" y="57912"/>
                </a:lnTo>
                <a:lnTo>
                  <a:pt x="1584198" y="28956"/>
                </a:lnTo>
                <a:lnTo>
                  <a:pt x="1627632" y="28956"/>
                </a:lnTo>
                <a:lnTo>
                  <a:pt x="1569720" y="0"/>
                </a:lnTo>
                <a:close/>
              </a:path>
              <a:path w="1656714" h="86995">
                <a:moveTo>
                  <a:pt x="156972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69720" y="57912"/>
                </a:lnTo>
                <a:lnTo>
                  <a:pt x="1569720" y="28956"/>
                </a:lnTo>
                <a:close/>
              </a:path>
              <a:path w="1656714" h="86995">
                <a:moveTo>
                  <a:pt x="1627632" y="28956"/>
                </a:moveTo>
                <a:lnTo>
                  <a:pt x="1584198" y="28956"/>
                </a:lnTo>
                <a:lnTo>
                  <a:pt x="1584198" y="57912"/>
                </a:lnTo>
                <a:lnTo>
                  <a:pt x="1627632" y="57912"/>
                </a:lnTo>
                <a:lnTo>
                  <a:pt x="1656588" y="43434"/>
                </a:lnTo>
                <a:lnTo>
                  <a:pt x="1627632" y="289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4"/>
          <p:cNvSpPr/>
          <p:nvPr/>
        </p:nvSpPr>
        <p:spPr>
          <a:xfrm>
            <a:off x="5145023" y="1630679"/>
            <a:ext cx="2766060" cy="2476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5"/>
          <p:cNvSpPr/>
          <p:nvPr/>
        </p:nvSpPr>
        <p:spPr>
          <a:xfrm>
            <a:off x="5170932" y="1656588"/>
            <a:ext cx="2664460" cy="2374900"/>
          </a:xfrm>
          <a:custGeom>
            <a:avLst/>
            <a:gdLst/>
            <a:ahLst/>
            <a:cxnLst/>
            <a:rect l="l" t="t" r="r" b="b"/>
            <a:pathLst>
              <a:path w="2664459" h="2374900">
                <a:moveTo>
                  <a:pt x="0" y="2374392"/>
                </a:moveTo>
                <a:lnTo>
                  <a:pt x="2663952" y="2374392"/>
                </a:lnTo>
                <a:lnTo>
                  <a:pt x="266395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solidFill>
            <a:srgbClr val="DFE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6"/>
          <p:cNvSpPr/>
          <p:nvPr/>
        </p:nvSpPr>
        <p:spPr>
          <a:xfrm>
            <a:off x="5352288" y="1917192"/>
            <a:ext cx="2302764" cy="19522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5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Information Gain &amp; Entropy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43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Information Gain and</a:t>
            </a:r>
            <a:r>
              <a:rPr sz="2800" spc="1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Entropy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434340" y="955547"/>
            <a:ext cx="3931920" cy="1778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05968" y="1100327"/>
            <a:ext cx="3369563" cy="1542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6344" y="987552"/>
            <a:ext cx="3817620" cy="1664335"/>
          </a:xfrm>
          <a:custGeom>
            <a:avLst/>
            <a:gdLst/>
            <a:ahLst/>
            <a:cxnLst/>
            <a:rect l="l" t="t" r="r" b="b"/>
            <a:pathLst>
              <a:path w="3817620" h="1664335">
                <a:moveTo>
                  <a:pt x="3540252" y="0"/>
                </a:moveTo>
                <a:lnTo>
                  <a:pt x="277380" y="0"/>
                </a:lnTo>
                <a:lnTo>
                  <a:pt x="227519" y="4469"/>
                </a:lnTo>
                <a:lnTo>
                  <a:pt x="180590" y="17355"/>
                </a:lnTo>
                <a:lnTo>
                  <a:pt x="137378" y="37874"/>
                </a:lnTo>
                <a:lnTo>
                  <a:pt x="98664" y="65241"/>
                </a:lnTo>
                <a:lnTo>
                  <a:pt x="65234" y="98673"/>
                </a:lnTo>
                <a:lnTo>
                  <a:pt x="37869" y="137385"/>
                </a:lnTo>
                <a:lnTo>
                  <a:pt x="17352" y="180595"/>
                </a:lnTo>
                <a:lnTo>
                  <a:pt x="4468" y="227517"/>
                </a:lnTo>
                <a:lnTo>
                  <a:pt x="0" y="277368"/>
                </a:lnTo>
                <a:lnTo>
                  <a:pt x="0" y="1386840"/>
                </a:lnTo>
                <a:lnTo>
                  <a:pt x="4468" y="1436690"/>
                </a:lnTo>
                <a:lnTo>
                  <a:pt x="17352" y="1483612"/>
                </a:lnTo>
                <a:lnTo>
                  <a:pt x="37869" y="1526822"/>
                </a:lnTo>
                <a:lnTo>
                  <a:pt x="65234" y="1565534"/>
                </a:lnTo>
                <a:lnTo>
                  <a:pt x="98664" y="1598966"/>
                </a:lnTo>
                <a:lnTo>
                  <a:pt x="137378" y="1626333"/>
                </a:lnTo>
                <a:lnTo>
                  <a:pt x="180590" y="1646852"/>
                </a:lnTo>
                <a:lnTo>
                  <a:pt x="227519" y="1659738"/>
                </a:lnTo>
                <a:lnTo>
                  <a:pt x="277380" y="1664208"/>
                </a:lnTo>
                <a:lnTo>
                  <a:pt x="3540252" y="1664208"/>
                </a:lnTo>
                <a:lnTo>
                  <a:pt x="3590102" y="1659738"/>
                </a:lnTo>
                <a:lnTo>
                  <a:pt x="3637024" y="1646852"/>
                </a:lnTo>
                <a:lnTo>
                  <a:pt x="3680234" y="1626333"/>
                </a:lnTo>
                <a:lnTo>
                  <a:pt x="3718946" y="1598966"/>
                </a:lnTo>
                <a:lnTo>
                  <a:pt x="3752378" y="1565534"/>
                </a:lnTo>
                <a:lnTo>
                  <a:pt x="3779745" y="1526822"/>
                </a:lnTo>
                <a:lnTo>
                  <a:pt x="3800264" y="1483612"/>
                </a:lnTo>
                <a:lnTo>
                  <a:pt x="3813150" y="1436690"/>
                </a:lnTo>
                <a:lnTo>
                  <a:pt x="3817620" y="1386840"/>
                </a:lnTo>
                <a:lnTo>
                  <a:pt x="3817620" y="277368"/>
                </a:lnTo>
                <a:lnTo>
                  <a:pt x="3813150" y="227517"/>
                </a:lnTo>
                <a:lnTo>
                  <a:pt x="3800264" y="180595"/>
                </a:lnTo>
                <a:lnTo>
                  <a:pt x="3779745" y="137385"/>
                </a:lnTo>
                <a:lnTo>
                  <a:pt x="3752378" y="98673"/>
                </a:lnTo>
                <a:lnTo>
                  <a:pt x="3718946" y="65241"/>
                </a:lnTo>
                <a:lnTo>
                  <a:pt x="3680234" y="37874"/>
                </a:lnTo>
                <a:lnTo>
                  <a:pt x="3637024" y="17355"/>
                </a:lnTo>
                <a:lnTo>
                  <a:pt x="3590102" y="4469"/>
                </a:lnTo>
                <a:lnTo>
                  <a:pt x="3540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987552"/>
            <a:ext cx="3817620" cy="1664335"/>
          </a:xfrm>
          <a:custGeom>
            <a:avLst/>
            <a:gdLst/>
            <a:ahLst/>
            <a:cxnLst/>
            <a:rect l="l" t="t" r="r" b="b"/>
            <a:pathLst>
              <a:path w="3817620" h="1664335">
                <a:moveTo>
                  <a:pt x="0" y="277368"/>
                </a:moveTo>
                <a:lnTo>
                  <a:pt x="4468" y="227517"/>
                </a:lnTo>
                <a:lnTo>
                  <a:pt x="17352" y="180595"/>
                </a:lnTo>
                <a:lnTo>
                  <a:pt x="37869" y="137385"/>
                </a:lnTo>
                <a:lnTo>
                  <a:pt x="65234" y="98673"/>
                </a:lnTo>
                <a:lnTo>
                  <a:pt x="98664" y="65241"/>
                </a:lnTo>
                <a:lnTo>
                  <a:pt x="137378" y="37874"/>
                </a:lnTo>
                <a:lnTo>
                  <a:pt x="180590" y="17355"/>
                </a:lnTo>
                <a:lnTo>
                  <a:pt x="227519" y="4469"/>
                </a:lnTo>
                <a:lnTo>
                  <a:pt x="277380" y="0"/>
                </a:lnTo>
                <a:lnTo>
                  <a:pt x="3540252" y="0"/>
                </a:lnTo>
                <a:lnTo>
                  <a:pt x="3590102" y="4469"/>
                </a:lnTo>
                <a:lnTo>
                  <a:pt x="3637024" y="17355"/>
                </a:lnTo>
                <a:lnTo>
                  <a:pt x="3680234" y="37874"/>
                </a:lnTo>
                <a:lnTo>
                  <a:pt x="3718946" y="65241"/>
                </a:lnTo>
                <a:lnTo>
                  <a:pt x="3752378" y="98673"/>
                </a:lnTo>
                <a:lnTo>
                  <a:pt x="3779745" y="137385"/>
                </a:lnTo>
                <a:lnTo>
                  <a:pt x="3800264" y="180595"/>
                </a:lnTo>
                <a:lnTo>
                  <a:pt x="3813150" y="227517"/>
                </a:lnTo>
                <a:lnTo>
                  <a:pt x="3817620" y="277368"/>
                </a:lnTo>
                <a:lnTo>
                  <a:pt x="3817620" y="1386840"/>
                </a:lnTo>
                <a:lnTo>
                  <a:pt x="3813150" y="1436690"/>
                </a:lnTo>
                <a:lnTo>
                  <a:pt x="3800264" y="1483612"/>
                </a:lnTo>
                <a:lnTo>
                  <a:pt x="3779745" y="1526822"/>
                </a:lnTo>
                <a:lnTo>
                  <a:pt x="3752378" y="1565534"/>
                </a:lnTo>
                <a:lnTo>
                  <a:pt x="3718946" y="1598966"/>
                </a:lnTo>
                <a:lnTo>
                  <a:pt x="3680234" y="1626333"/>
                </a:lnTo>
                <a:lnTo>
                  <a:pt x="3637024" y="1646852"/>
                </a:lnTo>
                <a:lnTo>
                  <a:pt x="3590102" y="1659738"/>
                </a:lnTo>
                <a:lnTo>
                  <a:pt x="3540252" y="1664208"/>
                </a:lnTo>
                <a:lnTo>
                  <a:pt x="277380" y="1664208"/>
                </a:lnTo>
                <a:lnTo>
                  <a:pt x="227519" y="1659738"/>
                </a:lnTo>
                <a:lnTo>
                  <a:pt x="180590" y="1646852"/>
                </a:lnTo>
                <a:lnTo>
                  <a:pt x="137378" y="1626333"/>
                </a:lnTo>
                <a:lnTo>
                  <a:pt x="98664" y="1598966"/>
                </a:lnTo>
                <a:lnTo>
                  <a:pt x="65234" y="1565534"/>
                </a:lnTo>
                <a:lnTo>
                  <a:pt x="37869" y="1526822"/>
                </a:lnTo>
                <a:lnTo>
                  <a:pt x="17352" y="1483612"/>
                </a:lnTo>
                <a:lnTo>
                  <a:pt x="4468" y="1436690"/>
                </a:lnTo>
                <a:lnTo>
                  <a:pt x="0" y="1386840"/>
                </a:lnTo>
                <a:lnTo>
                  <a:pt x="0" y="277368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26770" y="1154379"/>
            <a:ext cx="30384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Information</a:t>
            </a:r>
            <a:r>
              <a:rPr sz="1400" spc="-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Gain: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Information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facts</a:t>
            </a:r>
            <a:endParaRPr sz="14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Information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gain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ratio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factual  information,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uncertain</a:t>
            </a: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information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It signifies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reduction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  <a:p>
            <a:pPr marR="1604010" algn="ctr">
              <a:lnSpc>
                <a:spcPct val="100000"/>
              </a:lnSpc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uncertainty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4546091" y="961644"/>
            <a:ext cx="4207764" cy="3630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703064" y="2138172"/>
            <a:ext cx="3624072" cy="218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572000" y="987552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09" h="3528060">
                <a:moveTo>
                  <a:pt x="3517646" y="0"/>
                </a:moveTo>
                <a:lnTo>
                  <a:pt x="588010" y="0"/>
                </a:lnTo>
                <a:lnTo>
                  <a:pt x="539785" y="1949"/>
                </a:lnTo>
                <a:lnTo>
                  <a:pt x="492634" y="7696"/>
                </a:lnTo>
                <a:lnTo>
                  <a:pt x="446707" y="17089"/>
                </a:lnTo>
                <a:lnTo>
                  <a:pt x="402157" y="29978"/>
                </a:lnTo>
                <a:lnTo>
                  <a:pt x="359134" y="46210"/>
                </a:lnTo>
                <a:lnTo>
                  <a:pt x="317789" y="65634"/>
                </a:lnTo>
                <a:lnTo>
                  <a:pt x="278275" y="88099"/>
                </a:lnTo>
                <a:lnTo>
                  <a:pt x="240743" y="113454"/>
                </a:lnTo>
                <a:lnTo>
                  <a:pt x="205343" y="141547"/>
                </a:lnTo>
                <a:lnTo>
                  <a:pt x="172227" y="172227"/>
                </a:lnTo>
                <a:lnTo>
                  <a:pt x="141547" y="205343"/>
                </a:lnTo>
                <a:lnTo>
                  <a:pt x="113454" y="240743"/>
                </a:lnTo>
                <a:lnTo>
                  <a:pt x="88099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099" y="3249780"/>
                </a:lnTo>
                <a:lnTo>
                  <a:pt x="113454" y="3287314"/>
                </a:lnTo>
                <a:lnTo>
                  <a:pt x="141547" y="3322714"/>
                </a:lnTo>
                <a:lnTo>
                  <a:pt x="172227" y="3355830"/>
                </a:lnTo>
                <a:lnTo>
                  <a:pt x="205343" y="3386511"/>
                </a:lnTo>
                <a:lnTo>
                  <a:pt x="240743" y="3414604"/>
                </a:lnTo>
                <a:lnTo>
                  <a:pt x="278275" y="3439959"/>
                </a:lnTo>
                <a:lnTo>
                  <a:pt x="317789" y="3462425"/>
                </a:lnTo>
                <a:lnTo>
                  <a:pt x="359134" y="3481849"/>
                </a:lnTo>
                <a:lnTo>
                  <a:pt x="402157" y="3498081"/>
                </a:lnTo>
                <a:lnTo>
                  <a:pt x="446707" y="3510970"/>
                </a:lnTo>
                <a:lnTo>
                  <a:pt x="492634" y="3520363"/>
                </a:lnTo>
                <a:lnTo>
                  <a:pt x="539785" y="3526110"/>
                </a:lnTo>
                <a:lnTo>
                  <a:pt x="588010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4823586" y="2193747"/>
            <a:ext cx="3296285" cy="1947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where: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buChar char="•"/>
              <a:tabLst>
                <a:tab pos="14160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H(S)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–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whole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dataset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12700" marR="6985">
              <a:lnSpc>
                <a:spcPct val="100000"/>
              </a:lnSpc>
              <a:buChar char="•"/>
              <a:tabLst>
                <a:tab pos="141605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|Sj| –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number of instance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with j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r>
              <a:rPr sz="1400" spc="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140970" indent="-128270">
              <a:lnSpc>
                <a:spcPct val="100000"/>
              </a:lnSpc>
              <a:buChar char="•"/>
              <a:tabLst>
                <a:tab pos="141605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|S| –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number of instances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dataset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140335" indent="-12763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v –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distinct values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12700" marR="218440">
              <a:lnSpc>
                <a:spcPct val="100000"/>
              </a:lnSpc>
              <a:spcBef>
                <a:spcPts val="5"/>
              </a:spcBef>
              <a:buChar char="•"/>
              <a:tabLst>
                <a:tab pos="141605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H(Sj)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–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subset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instances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for  attribute</a:t>
            </a:r>
            <a:r>
              <a:rPr sz="1400" spc="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140970" indent="-128270">
              <a:lnSpc>
                <a:spcPct val="100000"/>
              </a:lnSpc>
              <a:buChar char="•"/>
              <a:tabLst>
                <a:tab pos="141605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H(A, S) –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4931664" y="1420367"/>
            <a:ext cx="3386328" cy="542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7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179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</a:t>
            </a:r>
            <a:r>
              <a:rPr sz="2800" spc="-30" dirty="0">
                <a:solidFill>
                  <a:srgbClr val="095A82"/>
                </a:solidFill>
              </a:rPr>
              <a:t>n</a:t>
            </a:r>
            <a:r>
              <a:rPr sz="2800" spc="-5" dirty="0">
                <a:solidFill>
                  <a:srgbClr val="095A82"/>
                </a:solidFill>
              </a:rPr>
              <a:t>t</a:t>
            </a:r>
            <a:r>
              <a:rPr sz="2800" spc="-40" dirty="0">
                <a:solidFill>
                  <a:srgbClr val="095A82"/>
                </a:solidFill>
              </a:rPr>
              <a:t>r</a:t>
            </a:r>
            <a:r>
              <a:rPr sz="2800" spc="-5" dirty="0">
                <a:solidFill>
                  <a:srgbClr val="095A82"/>
                </a:solidFill>
              </a:rPr>
              <a:t>o</a:t>
            </a:r>
            <a:r>
              <a:rPr sz="2800" spc="-25" dirty="0">
                <a:solidFill>
                  <a:srgbClr val="095A82"/>
                </a:solidFill>
              </a:rPr>
              <a:t>p</a:t>
            </a:r>
            <a:r>
              <a:rPr sz="2800" spc="-5" dirty="0">
                <a:solidFill>
                  <a:srgbClr val="095A82"/>
                </a:solidFill>
              </a:rPr>
              <a:t>y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434340" y="955547"/>
            <a:ext cx="4003547" cy="2202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27304" y="1098803"/>
            <a:ext cx="3831336" cy="1969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6344" y="987552"/>
            <a:ext cx="3889375" cy="2087880"/>
          </a:xfrm>
          <a:custGeom>
            <a:avLst/>
            <a:gdLst/>
            <a:ahLst/>
            <a:cxnLst/>
            <a:rect l="l" t="t" r="r" b="b"/>
            <a:pathLst>
              <a:path w="3889375" h="2087880">
                <a:moveTo>
                  <a:pt x="3541268" y="0"/>
                </a:moveTo>
                <a:lnTo>
                  <a:pt x="347992" y="0"/>
                </a:lnTo>
                <a:lnTo>
                  <a:pt x="300772" y="3177"/>
                </a:lnTo>
                <a:lnTo>
                  <a:pt x="255483" y="12432"/>
                </a:lnTo>
                <a:lnTo>
                  <a:pt x="212539" y="27350"/>
                </a:lnTo>
                <a:lnTo>
                  <a:pt x="172354" y="47516"/>
                </a:lnTo>
                <a:lnTo>
                  <a:pt x="135345" y="72516"/>
                </a:lnTo>
                <a:lnTo>
                  <a:pt x="101925" y="101933"/>
                </a:lnTo>
                <a:lnTo>
                  <a:pt x="72509" y="135353"/>
                </a:lnTo>
                <a:lnTo>
                  <a:pt x="47511" y="172362"/>
                </a:lnTo>
                <a:lnTo>
                  <a:pt x="27347" y="212544"/>
                </a:lnTo>
                <a:lnTo>
                  <a:pt x="12430" y="255484"/>
                </a:lnTo>
                <a:lnTo>
                  <a:pt x="3176" y="300768"/>
                </a:lnTo>
                <a:lnTo>
                  <a:pt x="0" y="347980"/>
                </a:lnTo>
                <a:lnTo>
                  <a:pt x="0" y="1739900"/>
                </a:lnTo>
                <a:lnTo>
                  <a:pt x="3176" y="1787111"/>
                </a:lnTo>
                <a:lnTo>
                  <a:pt x="12430" y="1832395"/>
                </a:lnTo>
                <a:lnTo>
                  <a:pt x="27347" y="1875335"/>
                </a:lnTo>
                <a:lnTo>
                  <a:pt x="47511" y="1915517"/>
                </a:lnTo>
                <a:lnTo>
                  <a:pt x="72509" y="1952526"/>
                </a:lnTo>
                <a:lnTo>
                  <a:pt x="101925" y="1985946"/>
                </a:lnTo>
                <a:lnTo>
                  <a:pt x="135345" y="2015363"/>
                </a:lnTo>
                <a:lnTo>
                  <a:pt x="172354" y="2040363"/>
                </a:lnTo>
                <a:lnTo>
                  <a:pt x="212539" y="2060529"/>
                </a:lnTo>
                <a:lnTo>
                  <a:pt x="255483" y="2075447"/>
                </a:lnTo>
                <a:lnTo>
                  <a:pt x="300772" y="2084702"/>
                </a:lnTo>
                <a:lnTo>
                  <a:pt x="347992" y="2087880"/>
                </a:lnTo>
                <a:lnTo>
                  <a:pt x="3541268" y="2087880"/>
                </a:lnTo>
                <a:lnTo>
                  <a:pt x="3588479" y="2084702"/>
                </a:lnTo>
                <a:lnTo>
                  <a:pt x="3633763" y="2075447"/>
                </a:lnTo>
                <a:lnTo>
                  <a:pt x="3676703" y="2060529"/>
                </a:lnTo>
                <a:lnTo>
                  <a:pt x="3716885" y="2040363"/>
                </a:lnTo>
                <a:lnTo>
                  <a:pt x="3753894" y="2015363"/>
                </a:lnTo>
                <a:lnTo>
                  <a:pt x="3787314" y="1985946"/>
                </a:lnTo>
                <a:lnTo>
                  <a:pt x="3816731" y="1952526"/>
                </a:lnTo>
                <a:lnTo>
                  <a:pt x="3841731" y="1915517"/>
                </a:lnTo>
                <a:lnTo>
                  <a:pt x="3861897" y="1875335"/>
                </a:lnTo>
                <a:lnTo>
                  <a:pt x="3876815" y="1832395"/>
                </a:lnTo>
                <a:lnTo>
                  <a:pt x="3886070" y="1787111"/>
                </a:lnTo>
                <a:lnTo>
                  <a:pt x="3889248" y="1739900"/>
                </a:lnTo>
                <a:lnTo>
                  <a:pt x="3889248" y="347980"/>
                </a:lnTo>
                <a:lnTo>
                  <a:pt x="3886070" y="300768"/>
                </a:lnTo>
                <a:lnTo>
                  <a:pt x="3876815" y="255484"/>
                </a:lnTo>
                <a:lnTo>
                  <a:pt x="3861897" y="212544"/>
                </a:lnTo>
                <a:lnTo>
                  <a:pt x="3841731" y="172362"/>
                </a:lnTo>
                <a:lnTo>
                  <a:pt x="3816731" y="135353"/>
                </a:lnTo>
                <a:lnTo>
                  <a:pt x="3787314" y="101933"/>
                </a:lnTo>
                <a:lnTo>
                  <a:pt x="3753894" y="72516"/>
                </a:lnTo>
                <a:lnTo>
                  <a:pt x="3716885" y="47516"/>
                </a:lnTo>
                <a:lnTo>
                  <a:pt x="3676703" y="27350"/>
                </a:lnTo>
                <a:lnTo>
                  <a:pt x="3633763" y="12432"/>
                </a:lnTo>
                <a:lnTo>
                  <a:pt x="3588479" y="3177"/>
                </a:lnTo>
                <a:lnTo>
                  <a:pt x="35412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987552"/>
            <a:ext cx="3889375" cy="2087880"/>
          </a:xfrm>
          <a:custGeom>
            <a:avLst/>
            <a:gdLst/>
            <a:ahLst/>
            <a:cxnLst/>
            <a:rect l="l" t="t" r="r" b="b"/>
            <a:pathLst>
              <a:path w="3889375" h="2087880">
                <a:moveTo>
                  <a:pt x="0" y="347980"/>
                </a:moveTo>
                <a:lnTo>
                  <a:pt x="3176" y="300768"/>
                </a:lnTo>
                <a:lnTo>
                  <a:pt x="12430" y="255484"/>
                </a:lnTo>
                <a:lnTo>
                  <a:pt x="27347" y="212544"/>
                </a:lnTo>
                <a:lnTo>
                  <a:pt x="47511" y="172362"/>
                </a:lnTo>
                <a:lnTo>
                  <a:pt x="72509" y="135353"/>
                </a:lnTo>
                <a:lnTo>
                  <a:pt x="101925" y="101933"/>
                </a:lnTo>
                <a:lnTo>
                  <a:pt x="135345" y="72516"/>
                </a:lnTo>
                <a:lnTo>
                  <a:pt x="172354" y="47516"/>
                </a:lnTo>
                <a:lnTo>
                  <a:pt x="212539" y="27350"/>
                </a:lnTo>
                <a:lnTo>
                  <a:pt x="255483" y="12432"/>
                </a:lnTo>
                <a:lnTo>
                  <a:pt x="300772" y="3177"/>
                </a:lnTo>
                <a:lnTo>
                  <a:pt x="347992" y="0"/>
                </a:lnTo>
                <a:lnTo>
                  <a:pt x="3541268" y="0"/>
                </a:lnTo>
                <a:lnTo>
                  <a:pt x="3588479" y="3177"/>
                </a:lnTo>
                <a:lnTo>
                  <a:pt x="3633763" y="12432"/>
                </a:lnTo>
                <a:lnTo>
                  <a:pt x="3676703" y="27350"/>
                </a:lnTo>
                <a:lnTo>
                  <a:pt x="3716885" y="47516"/>
                </a:lnTo>
                <a:lnTo>
                  <a:pt x="3753894" y="72516"/>
                </a:lnTo>
                <a:lnTo>
                  <a:pt x="3787314" y="101933"/>
                </a:lnTo>
                <a:lnTo>
                  <a:pt x="3816731" y="135353"/>
                </a:lnTo>
                <a:lnTo>
                  <a:pt x="3841731" y="172362"/>
                </a:lnTo>
                <a:lnTo>
                  <a:pt x="3861897" y="212544"/>
                </a:lnTo>
                <a:lnTo>
                  <a:pt x="3876815" y="255484"/>
                </a:lnTo>
                <a:lnTo>
                  <a:pt x="3886070" y="300768"/>
                </a:lnTo>
                <a:lnTo>
                  <a:pt x="3889248" y="347980"/>
                </a:lnTo>
                <a:lnTo>
                  <a:pt x="3889248" y="1739900"/>
                </a:lnTo>
                <a:lnTo>
                  <a:pt x="3886070" y="1787111"/>
                </a:lnTo>
                <a:lnTo>
                  <a:pt x="3876815" y="1832395"/>
                </a:lnTo>
                <a:lnTo>
                  <a:pt x="3861897" y="1875335"/>
                </a:lnTo>
                <a:lnTo>
                  <a:pt x="3841731" y="1915517"/>
                </a:lnTo>
                <a:lnTo>
                  <a:pt x="3816731" y="1952526"/>
                </a:lnTo>
                <a:lnTo>
                  <a:pt x="3787314" y="1985946"/>
                </a:lnTo>
                <a:lnTo>
                  <a:pt x="3753894" y="2015363"/>
                </a:lnTo>
                <a:lnTo>
                  <a:pt x="3716885" y="2040363"/>
                </a:lnTo>
                <a:lnTo>
                  <a:pt x="3676703" y="2060529"/>
                </a:lnTo>
                <a:lnTo>
                  <a:pt x="3633763" y="2075447"/>
                </a:lnTo>
                <a:lnTo>
                  <a:pt x="3588479" y="2084702"/>
                </a:lnTo>
                <a:lnTo>
                  <a:pt x="3541268" y="2087880"/>
                </a:lnTo>
                <a:lnTo>
                  <a:pt x="347992" y="2087880"/>
                </a:lnTo>
                <a:lnTo>
                  <a:pt x="300772" y="2084702"/>
                </a:lnTo>
                <a:lnTo>
                  <a:pt x="255483" y="2075447"/>
                </a:lnTo>
                <a:lnTo>
                  <a:pt x="212539" y="2060529"/>
                </a:lnTo>
                <a:lnTo>
                  <a:pt x="172354" y="2040363"/>
                </a:lnTo>
                <a:lnTo>
                  <a:pt x="135345" y="2015363"/>
                </a:lnTo>
                <a:lnTo>
                  <a:pt x="101925" y="1985946"/>
                </a:lnTo>
                <a:lnTo>
                  <a:pt x="72509" y="1952526"/>
                </a:lnTo>
                <a:lnTo>
                  <a:pt x="47511" y="1915517"/>
                </a:lnTo>
                <a:lnTo>
                  <a:pt x="27347" y="1875335"/>
                </a:lnTo>
                <a:lnTo>
                  <a:pt x="12430" y="1832395"/>
                </a:lnTo>
                <a:lnTo>
                  <a:pt x="3176" y="1787111"/>
                </a:lnTo>
                <a:lnTo>
                  <a:pt x="0" y="1739900"/>
                </a:lnTo>
                <a:lnTo>
                  <a:pt x="0" y="34798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47496" y="1153795"/>
            <a:ext cx="349948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Entropy: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 uncertainty</a:t>
            </a:r>
            <a:endParaRPr sz="1400">
              <a:latin typeface="Calibri"/>
              <a:cs typeface="Calibri"/>
            </a:endParaRPr>
          </a:p>
          <a:p>
            <a:pPr marL="299085" marR="9842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sometimes need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choose the options  which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high information gain and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low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while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taking crucial</a:t>
            </a:r>
            <a:r>
              <a:rPr sz="1400" spc="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decisions</a:t>
            </a:r>
            <a:endParaRPr sz="14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Example: 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are certain that flight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3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p.m., but uncertain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regarding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exact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time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reach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airport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4546091" y="961644"/>
            <a:ext cx="4207764" cy="3630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703064" y="1818132"/>
            <a:ext cx="3755136" cy="2182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572000" y="987552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09" h="3528060">
                <a:moveTo>
                  <a:pt x="3517646" y="0"/>
                </a:moveTo>
                <a:lnTo>
                  <a:pt x="588010" y="0"/>
                </a:lnTo>
                <a:lnTo>
                  <a:pt x="539785" y="1949"/>
                </a:lnTo>
                <a:lnTo>
                  <a:pt x="492634" y="7696"/>
                </a:lnTo>
                <a:lnTo>
                  <a:pt x="446707" y="17089"/>
                </a:lnTo>
                <a:lnTo>
                  <a:pt x="402157" y="29978"/>
                </a:lnTo>
                <a:lnTo>
                  <a:pt x="359134" y="46210"/>
                </a:lnTo>
                <a:lnTo>
                  <a:pt x="317789" y="65634"/>
                </a:lnTo>
                <a:lnTo>
                  <a:pt x="278275" y="88099"/>
                </a:lnTo>
                <a:lnTo>
                  <a:pt x="240743" y="113454"/>
                </a:lnTo>
                <a:lnTo>
                  <a:pt x="205343" y="141547"/>
                </a:lnTo>
                <a:lnTo>
                  <a:pt x="172227" y="172227"/>
                </a:lnTo>
                <a:lnTo>
                  <a:pt x="141547" y="205343"/>
                </a:lnTo>
                <a:lnTo>
                  <a:pt x="113454" y="240743"/>
                </a:lnTo>
                <a:lnTo>
                  <a:pt x="88099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099" y="3249780"/>
                </a:lnTo>
                <a:lnTo>
                  <a:pt x="113454" y="3287314"/>
                </a:lnTo>
                <a:lnTo>
                  <a:pt x="141547" y="3322714"/>
                </a:lnTo>
                <a:lnTo>
                  <a:pt x="172227" y="3355830"/>
                </a:lnTo>
                <a:lnTo>
                  <a:pt x="205343" y="3386511"/>
                </a:lnTo>
                <a:lnTo>
                  <a:pt x="240743" y="3414604"/>
                </a:lnTo>
                <a:lnTo>
                  <a:pt x="278275" y="3439959"/>
                </a:lnTo>
                <a:lnTo>
                  <a:pt x="317789" y="3462425"/>
                </a:lnTo>
                <a:lnTo>
                  <a:pt x="359134" y="3481849"/>
                </a:lnTo>
                <a:lnTo>
                  <a:pt x="402157" y="3498081"/>
                </a:lnTo>
                <a:lnTo>
                  <a:pt x="446707" y="3510970"/>
                </a:lnTo>
                <a:lnTo>
                  <a:pt x="492634" y="3520363"/>
                </a:lnTo>
                <a:lnTo>
                  <a:pt x="539785" y="3526110"/>
                </a:lnTo>
                <a:lnTo>
                  <a:pt x="588010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4823586" y="1874012"/>
            <a:ext cx="3422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Entropy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H(S) can be calculated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using the  formula: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823586" y="2941066"/>
            <a:ext cx="531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he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823586" y="3154426"/>
            <a:ext cx="292227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 –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set 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the</a:t>
            </a: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N –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number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distinct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sz="14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pi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–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event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probability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5725667" y="2508504"/>
            <a:ext cx="1749551" cy="550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77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3" dirty="0" smtClean="0">
                <a:solidFill>
                  <a:srgbClr val="002060"/>
                </a:solidFill>
              </a:rPr>
              <a:t>Use Case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4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Case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34340" y="1031747"/>
            <a:ext cx="3544824" cy="1193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78536" y="1097267"/>
            <a:ext cx="3439667" cy="1115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063752"/>
            <a:ext cx="3430904" cy="1079500"/>
          </a:xfrm>
          <a:custGeom>
            <a:avLst/>
            <a:gdLst/>
            <a:ahLst/>
            <a:cxnLst/>
            <a:rect l="l" t="t" r="r" b="b"/>
            <a:pathLst>
              <a:path w="3430904" h="1079500">
                <a:moveTo>
                  <a:pt x="3250692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0" y="899160"/>
                </a:lnTo>
                <a:lnTo>
                  <a:pt x="6424" y="946964"/>
                </a:lnTo>
                <a:lnTo>
                  <a:pt x="24553" y="989922"/>
                </a:lnTo>
                <a:lnTo>
                  <a:pt x="52673" y="1026318"/>
                </a:lnTo>
                <a:lnTo>
                  <a:pt x="89069" y="1054438"/>
                </a:lnTo>
                <a:lnTo>
                  <a:pt x="132027" y="1072567"/>
                </a:lnTo>
                <a:lnTo>
                  <a:pt x="179832" y="1078992"/>
                </a:lnTo>
                <a:lnTo>
                  <a:pt x="3250692" y="1078992"/>
                </a:lnTo>
                <a:lnTo>
                  <a:pt x="3298496" y="1072567"/>
                </a:lnTo>
                <a:lnTo>
                  <a:pt x="3341454" y="1054438"/>
                </a:lnTo>
                <a:lnTo>
                  <a:pt x="3377850" y="1026318"/>
                </a:lnTo>
                <a:lnTo>
                  <a:pt x="3405970" y="989922"/>
                </a:lnTo>
                <a:lnTo>
                  <a:pt x="3424099" y="946964"/>
                </a:lnTo>
                <a:lnTo>
                  <a:pt x="3430524" y="899160"/>
                </a:lnTo>
                <a:lnTo>
                  <a:pt x="3430524" y="179832"/>
                </a:lnTo>
                <a:lnTo>
                  <a:pt x="3424099" y="132027"/>
                </a:lnTo>
                <a:lnTo>
                  <a:pt x="3405970" y="89069"/>
                </a:lnTo>
                <a:lnTo>
                  <a:pt x="3377850" y="52673"/>
                </a:lnTo>
                <a:lnTo>
                  <a:pt x="3341454" y="24553"/>
                </a:lnTo>
                <a:lnTo>
                  <a:pt x="3298496" y="6424"/>
                </a:lnTo>
                <a:lnTo>
                  <a:pt x="3250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66344" y="1063752"/>
            <a:ext cx="3430904" cy="1079500"/>
          </a:xfrm>
          <a:custGeom>
            <a:avLst/>
            <a:gdLst/>
            <a:ahLst/>
            <a:cxnLst/>
            <a:rect l="l" t="t" r="r" b="b"/>
            <a:pathLst>
              <a:path w="3430904" h="1079500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3250692" y="0"/>
                </a:lnTo>
                <a:lnTo>
                  <a:pt x="3298496" y="6424"/>
                </a:lnTo>
                <a:lnTo>
                  <a:pt x="3341454" y="24553"/>
                </a:lnTo>
                <a:lnTo>
                  <a:pt x="3377850" y="52673"/>
                </a:lnTo>
                <a:lnTo>
                  <a:pt x="3405970" y="89069"/>
                </a:lnTo>
                <a:lnTo>
                  <a:pt x="3424099" y="132027"/>
                </a:lnTo>
                <a:lnTo>
                  <a:pt x="3430524" y="179832"/>
                </a:lnTo>
                <a:lnTo>
                  <a:pt x="3430524" y="899160"/>
                </a:lnTo>
                <a:lnTo>
                  <a:pt x="3424099" y="946964"/>
                </a:lnTo>
                <a:lnTo>
                  <a:pt x="3405970" y="989922"/>
                </a:lnTo>
                <a:lnTo>
                  <a:pt x="3377850" y="1026318"/>
                </a:lnTo>
                <a:lnTo>
                  <a:pt x="3341454" y="1054438"/>
                </a:lnTo>
                <a:lnTo>
                  <a:pt x="3298496" y="1072567"/>
                </a:lnTo>
                <a:lnTo>
                  <a:pt x="3250692" y="1078992"/>
                </a:lnTo>
                <a:lnTo>
                  <a:pt x="179832" y="1078992"/>
                </a:lnTo>
                <a:lnTo>
                  <a:pt x="132027" y="1072567"/>
                </a:lnTo>
                <a:lnTo>
                  <a:pt x="89069" y="1054438"/>
                </a:lnTo>
                <a:lnTo>
                  <a:pt x="52673" y="1026318"/>
                </a:lnTo>
                <a:lnTo>
                  <a:pt x="24553" y="989922"/>
                </a:lnTo>
                <a:lnTo>
                  <a:pt x="6424" y="946964"/>
                </a:lnTo>
                <a:lnTo>
                  <a:pt x="0" y="899160"/>
                </a:lnTo>
                <a:lnTo>
                  <a:pt x="0" y="179832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598423" y="1151889"/>
            <a:ext cx="311023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match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going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played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on specific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days.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task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 forecaster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whether the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match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played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or not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according to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weather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conditions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4" name="object 9"/>
          <p:cNvGraphicFramePr>
            <a:graphicFrameLocks noGrp="1"/>
          </p:cNvGraphicFramePr>
          <p:nvPr/>
        </p:nvGraphicFramePr>
        <p:xfrm>
          <a:off x="4924678" y="1069898"/>
          <a:ext cx="3663948" cy="3342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75"/>
                <a:gridCol w="903605"/>
                <a:gridCol w="759459"/>
                <a:gridCol w="626744"/>
                <a:gridCol w="850265"/>
              </a:tblGrid>
              <a:tr h="222834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95A82"/>
                    </a:solidFill>
                  </a:tcPr>
                </a:tc>
              </a:tr>
              <a:tr h="222884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758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757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757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757">
                <a:tc>
                  <a:txBody>
                    <a:bodyPr/>
                    <a:lstStyle/>
                    <a:p>
                      <a:pPr marL="12065">
                        <a:lnSpc>
                          <a:spcPts val="1650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0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0"/>
                        </a:lnSpc>
                      </a:pPr>
                      <a:r>
                        <a:rPr sz="1400" spc="-1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0"/>
                        </a:lnSpc>
                      </a:pPr>
                      <a:r>
                        <a:rPr sz="1400" spc="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84">
                <a:tc>
                  <a:txBody>
                    <a:bodyPr/>
                    <a:lstStyle/>
                    <a:p>
                      <a:pPr marL="12065">
                        <a:lnSpc>
                          <a:spcPts val="1650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0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0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0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758">
                <a:tc>
                  <a:txBody>
                    <a:bodyPr/>
                    <a:lstStyle/>
                    <a:p>
                      <a:pPr marL="1206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5"/>
                        </a:lnSpc>
                      </a:pPr>
                      <a:r>
                        <a:rPr sz="14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5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5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46">
                <a:tc>
                  <a:txBody>
                    <a:bodyPr/>
                    <a:lstStyle/>
                    <a:p>
                      <a:pPr marL="12065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21">
                <a:tc>
                  <a:txBody>
                    <a:bodyPr/>
                    <a:lstStyle/>
                    <a:p>
                      <a:pPr marL="12065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0"/>
                        </a:lnSpc>
                      </a:pPr>
                      <a:r>
                        <a:rPr sz="1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0"/>
                        </a:lnSpc>
                      </a:pPr>
                      <a:r>
                        <a:rPr sz="14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0"/>
                        </a:lnSpc>
                      </a:pPr>
                      <a:r>
                        <a:rPr sz="1400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222834">
                <a:tc>
                  <a:txBody>
                    <a:bodyPr/>
                    <a:lstStyle/>
                    <a:p>
                      <a:pPr marL="12065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650"/>
                        </a:lnSpc>
                      </a:pPr>
                      <a:r>
                        <a:rPr sz="14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650"/>
                        </a:lnSpc>
                      </a:pPr>
                      <a:r>
                        <a:rPr sz="14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650"/>
                        </a:lnSpc>
                      </a:pPr>
                      <a:r>
                        <a:rPr sz="1400" spc="-1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50"/>
                        </a:lnSpc>
                      </a:pPr>
                      <a:r>
                        <a:rPr sz="1400" spc="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0"/>
          <p:cNvSpPr/>
          <p:nvPr/>
        </p:nvSpPr>
        <p:spPr>
          <a:xfrm>
            <a:off x="1286255" y="2490216"/>
            <a:ext cx="1792224" cy="1982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2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1810511" y="1068336"/>
            <a:ext cx="5573268" cy="481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877567" y="1097241"/>
            <a:ext cx="5437632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836420" y="1094232"/>
            <a:ext cx="5471160" cy="379730"/>
          </a:xfrm>
          <a:custGeom>
            <a:avLst/>
            <a:gdLst/>
            <a:ahLst/>
            <a:cxnLst/>
            <a:rect l="l" t="t" r="r" b="b"/>
            <a:pathLst>
              <a:path w="5471159" h="379730">
                <a:moveTo>
                  <a:pt x="5407913" y="0"/>
                </a:moveTo>
                <a:lnTo>
                  <a:pt x="63246" y="0"/>
                </a:lnTo>
                <a:lnTo>
                  <a:pt x="38629" y="4970"/>
                </a:lnTo>
                <a:lnTo>
                  <a:pt x="18526" y="18526"/>
                </a:lnTo>
                <a:lnTo>
                  <a:pt x="4970" y="38629"/>
                </a:lnTo>
                <a:lnTo>
                  <a:pt x="0" y="63245"/>
                </a:lnTo>
                <a:lnTo>
                  <a:pt x="0" y="316229"/>
                </a:lnTo>
                <a:lnTo>
                  <a:pt x="4970" y="340846"/>
                </a:lnTo>
                <a:lnTo>
                  <a:pt x="18526" y="360949"/>
                </a:lnTo>
                <a:lnTo>
                  <a:pt x="38629" y="374505"/>
                </a:lnTo>
                <a:lnTo>
                  <a:pt x="63246" y="379475"/>
                </a:lnTo>
                <a:lnTo>
                  <a:pt x="5407913" y="379475"/>
                </a:lnTo>
                <a:lnTo>
                  <a:pt x="5432530" y="374505"/>
                </a:lnTo>
                <a:lnTo>
                  <a:pt x="5452633" y="360949"/>
                </a:lnTo>
                <a:lnTo>
                  <a:pt x="5466189" y="340846"/>
                </a:lnTo>
                <a:lnTo>
                  <a:pt x="5471159" y="316229"/>
                </a:lnTo>
                <a:lnTo>
                  <a:pt x="5471159" y="63245"/>
                </a:lnTo>
                <a:lnTo>
                  <a:pt x="5466189" y="38629"/>
                </a:lnTo>
                <a:lnTo>
                  <a:pt x="5452633" y="18526"/>
                </a:lnTo>
                <a:lnTo>
                  <a:pt x="5432530" y="4970"/>
                </a:lnTo>
                <a:lnTo>
                  <a:pt x="5407913" y="0"/>
                </a:lnTo>
                <a:close/>
              </a:path>
            </a:pathLst>
          </a:custGeom>
          <a:solidFill>
            <a:srgbClr val="3951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3896867" y="1798320"/>
            <a:ext cx="1254760" cy="329565"/>
          </a:xfrm>
          <a:custGeom>
            <a:avLst/>
            <a:gdLst/>
            <a:ahLst/>
            <a:cxnLst/>
            <a:rect l="l" t="t" r="r" b="b"/>
            <a:pathLst>
              <a:path w="1254760" h="329564">
                <a:moveTo>
                  <a:pt x="1199388" y="0"/>
                </a:moveTo>
                <a:lnTo>
                  <a:pt x="54864" y="0"/>
                </a:lnTo>
                <a:lnTo>
                  <a:pt x="33486" y="4304"/>
                </a:lnTo>
                <a:lnTo>
                  <a:pt x="16049" y="16049"/>
                </a:lnTo>
                <a:lnTo>
                  <a:pt x="4304" y="33486"/>
                </a:lnTo>
                <a:lnTo>
                  <a:pt x="0" y="54863"/>
                </a:lnTo>
                <a:lnTo>
                  <a:pt x="0" y="274319"/>
                </a:lnTo>
                <a:lnTo>
                  <a:pt x="4304" y="295697"/>
                </a:lnTo>
                <a:lnTo>
                  <a:pt x="16049" y="313134"/>
                </a:lnTo>
                <a:lnTo>
                  <a:pt x="33486" y="324879"/>
                </a:lnTo>
                <a:lnTo>
                  <a:pt x="54864" y="329183"/>
                </a:lnTo>
                <a:lnTo>
                  <a:pt x="1199388" y="329183"/>
                </a:lnTo>
                <a:lnTo>
                  <a:pt x="1220765" y="324879"/>
                </a:lnTo>
                <a:lnTo>
                  <a:pt x="1238202" y="313134"/>
                </a:lnTo>
                <a:lnTo>
                  <a:pt x="1249947" y="295697"/>
                </a:lnTo>
                <a:lnTo>
                  <a:pt x="1254252" y="274319"/>
                </a:lnTo>
                <a:lnTo>
                  <a:pt x="1254252" y="54863"/>
                </a:lnTo>
                <a:lnTo>
                  <a:pt x="1249947" y="33486"/>
                </a:lnTo>
                <a:lnTo>
                  <a:pt x="1238202" y="16049"/>
                </a:lnTo>
                <a:lnTo>
                  <a:pt x="1220765" y="4304"/>
                </a:lnTo>
                <a:lnTo>
                  <a:pt x="119938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941832" y="2331720"/>
            <a:ext cx="1222375" cy="355600"/>
          </a:xfrm>
          <a:custGeom>
            <a:avLst/>
            <a:gdLst/>
            <a:ahLst/>
            <a:cxnLst/>
            <a:rect l="l" t="t" r="r" b="b"/>
            <a:pathLst>
              <a:path w="1222375" h="355600">
                <a:moveTo>
                  <a:pt x="611124" y="0"/>
                </a:moveTo>
                <a:lnTo>
                  <a:pt x="539853" y="1194"/>
                </a:lnTo>
                <a:lnTo>
                  <a:pt x="470998" y="4689"/>
                </a:lnTo>
                <a:lnTo>
                  <a:pt x="405016" y="10351"/>
                </a:lnTo>
                <a:lnTo>
                  <a:pt x="342366" y="18048"/>
                </a:lnTo>
                <a:lnTo>
                  <a:pt x="283507" y="27644"/>
                </a:lnTo>
                <a:lnTo>
                  <a:pt x="228896" y="39008"/>
                </a:lnTo>
                <a:lnTo>
                  <a:pt x="178993" y="52006"/>
                </a:lnTo>
                <a:lnTo>
                  <a:pt x="134256" y="66505"/>
                </a:lnTo>
                <a:lnTo>
                  <a:pt x="95144" y="82370"/>
                </a:lnTo>
                <a:lnTo>
                  <a:pt x="35627" y="117671"/>
                </a:lnTo>
                <a:lnTo>
                  <a:pt x="4111" y="156842"/>
                </a:lnTo>
                <a:lnTo>
                  <a:pt x="0" y="177546"/>
                </a:lnTo>
                <a:lnTo>
                  <a:pt x="4111" y="198249"/>
                </a:lnTo>
                <a:lnTo>
                  <a:pt x="35627" y="237420"/>
                </a:lnTo>
                <a:lnTo>
                  <a:pt x="95144" y="272721"/>
                </a:lnTo>
                <a:lnTo>
                  <a:pt x="134256" y="288586"/>
                </a:lnTo>
                <a:lnTo>
                  <a:pt x="178993" y="303085"/>
                </a:lnTo>
                <a:lnTo>
                  <a:pt x="228896" y="316083"/>
                </a:lnTo>
                <a:lnTo>
                  <a:pt x="283507" y="327447"/>
                </a:lnTo>
                <a:lnTo>
                  <a:pt x="342366" y="337043"/>
                </a:lnTo>
                <a:lnTo>
                  <a:pt x="405016" y="344740"/>
                </a:lnTo>
                <a:lnTo>
                  <a:pt x="470998" y="350402"/>
                </a:lnTo>
                <a:lnTo>
                  <a:pt x="539853" y="353897"/>
                </a:lnTo>
                <a:lnTo>
                  <a:pt x="611124" y="355092"/>
                </a:lnTo>
                <a:lnTo>
                  <a:pt x="682403" y="353897"/>
                </a:lnTo>
                <a:lnTo>
                  <a:pt x="751265" y="350402"/>
                </a:lnTo>
                <a:lnTo>
                  <a:pt x="817251" y="344740"/>
                </a:lnTo>
                <a:lnTo>
                  <a:pt x="879903" y="337043"/>
                </a:lnTo>
                <a:lnTo>
                  <a:pt x="938763" y="327447"/>
                </a:lnTo>
                <a:lnTo>
                  <a:pt x="993372" y="316083"/>
                </a:lnTo>
                <a:lnTo>
                  <a:pt x="1043273" y="303085"/>
                </a:lnTo>
                <a:lnTo>
                  <a:pt x="1088007" y="288586"/>
                </a:lnTo>
                <a:lnTo>
                  <a:pt x="1127116" y="272721"/>
                </a:lnTo>
                <a:lnTo>
                  <a:pt x="1186625" y="237420"/>
                </a:lnTo>
                <a:lnTo>
                  <a:pt x="1218137" y="198249"/>
                </a:lnTo>
                <a:lnTo>
                  <a:pt x="1222248" y="177546"/>
                </a:lnTo>
                <a:lnTo>
                  <a:pt x="1218137" y="156842"/>
                </a:lnTo>
                <a:lnTo>
                  <a:pt x="1186625" y="117671"/>
                </a:lnTo>
                <a:lnTo>
                  <a:pt x="1127116" y="82370"/>
                </a:lnTo>
                <a:lnTo>
                  <a:pt x="1088007" y="66505"/>
                </a:lnTo>
                <a:lnTo>
                  <a:pt x="1043273" y="52006"/>
                </a:lnTo>
                <a:lnTo>
                  <a:pt x="993372" y="39008"/>
                </a:lnTo>
                <a:lnTo>
                  <a:pt x="938763" y="27644"/>
                </a:lnTo>
                <a:lnTo>
                  <a:pt x="879903" y="18048"/>
                </a:lnTo>
                <a:lnTo>
                  <a:pt x="817251" y="10351"/>
                </a:lnTo>
                <a:lnTo>
                  <a:pt x="751265" y="4689"/>
                </a:lnTo>
                <a:lnTo>
                  <a:pt x="682403" y="1194"/>
                </a:lnTo>
                <a:lnTo>
                  <a:pt x="61112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1366774" y="2404618"/>
            <a:ext cx="372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Sunny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3912108" y="2331720"/>
            <a:ext cx="1222375" cy="355600"/>
          </a:xfrm>
          <a:custGeom>
            <a:avLst/>
            <a:gdLst/>
            <a:ahLst/>
            <a:cxnLst/>
            <a:rect l="l" t="t" r="r" b="b"/>
            <a:pathLst>
              <a:path w="1222375" h="355600">
                <a:moveTo>
                  <a:pt x="611124" y="0"/>
                </a:moveTo>
                <a:lnTo>
                  <a:pt x="539844" y="1194"/>
                </a:lnTo>
                <a:lnTo>
                  <a:pt x="470982" y="4689"/>
                </a:lnTo>
                <a:lnTo>
                  <a:pt x="404996" y="10351"/>
                </a:lnTo>
                <a:lnTo>
                  <a:pt x="342344" y="18048"/>
                </a:lnTo>
                <a:lnTo>
                  <a:pt x="283484" y="27644"/>
                </a:lnTo>
                <a:lnTo>
                  <a:pt x="228875" y="39008"/>
                </a:lnTo>
                <a:lnTo>
                  <a:pt x="178974" y="52006"/>
                </a:lnTo>
                <a:lnTo>
                  <a:pt x="134240" y="66505"/>
                </a:lnTo>
                <a:lnTo>
                  <a:pt x="95131" y="82370"/>
                </a:lnTo>
                <a:lnTo>
                  <a:pt x="35622" y="117671"/>
                </a:lnTo>
                <a:lnTo>
                  <a:pt x="4110" y="156842"/>
                </a:lnTo>
                <a:lnTo>
                  <a:pt x="0" y="177546"/>
                </a:lnTo>
                <a:lnTo>
                  <a:pt x="4110" y="198249"/>
                </a:lnTo>
                <a:lnTo>
                  <a:pt x="35622" y="237420"/>
                </a:lnTo>
                <a:lnTo>
                  <a:pt x="95131" y="272721"/>
                </a:lnTo>
                <a:lnTo>
                  <a:pt x="134240" y="288586"/>
                </a:lnTo>
                <a:lnTo>
                  <a:pt x="178974" y="303085"/>
                </a:lnTo>
                <a:lnTo>
                  <a:pt x="228875" y="316083"/>
                </a:lnTo>
                <a:lnTo>
                  <a:pt x="283484" y="327447"/>
                </a:lnTo>
                <a:lnTo>
                  <a:pt x="342344" y="337043"/>
                </a:lnTo>
                <a:lnTo>
                  <a:pt x="404996" y="344740"/>
                </a:lnTo>
                <a:lnTo>
                  <a:pt x="470982" y="350402"/>
                </a:lnTo>
                <a:lnTo>
                  <a:pt x="539844" y="353897"/>
                </a:lnTo>
                <a:lnTo>
                  <a:pt x="611124" y="355092"/>
                </a:lnTo>
                <a:lnTo>
                  <a:pt x="682403" y="353897"/>
                </a:lnTo>
                <a:lnTo>
                  <a:pt x="751265" y="350402"/>
                </a:lnTo>
                <a:lnTo>
                  <a:pt x="817251" y="344740"/>
                </a:lnTo>
                <a:lnTo>
                  <a:pt x="879903" y="337043"/>
                </a:lnTo>
                <a:lnTo>
                  <a:pt x="938763" y="327447"/>
                </a:lnTo>
                <a:lnTo>
                  <a:pt x="993372" y="316083"/>
                </a:lnTo>
                <a:lnTo>
                  <a:pt x="1043273" y="303085"/>
                </a:lnTo>
                <a:lnTo>
                  <a:pt x="1088007" y="288586"/>
                </a:lnTo>
                <a:lnTo>
                  <a:pt x="1127116" y="272721"/>
                </a:lnTo>
                <a:lnTo>
                  <a:pt x="1186625" y="237420"/>
                </a:lnTo>
                <a:lnTo>
                  <a:pt x="1218137" y="198249"/>
                </a:lnTo>
                <a:lnTo>
                  <a:pt x="1222247" y="177546"/>
                </a:lnTo>
                <a:lnTo>
                  <a:pt x="1218137" y="156842"/>
                </a:lnTo>
                <a:lnTo>
                  <a:pt x="1186625" y="117671"/>
                </a:lnTo>
                <a:lnTo>
                  <a:pt x="1127116" y="82370"/>
                </a:lnTo>
                <a:lnTo>
                  <a:pt x="1088007" y="66505"/>
                </a:lnTo>
                <a:lnTo>
                  <a:pt x="1043273" y="52006"/>
                </a:lnTo>
                <a:lnTo>
                  <a:pt x="993372" y="39008"/>
                </a:lnTo>
                <a:lnTo>
                  <a:pt x="938763" y="27644"/>
                </a:lnTo>
                <a:lnTo>
                  <a:pt x="879903" y="18048"/>
                </a:lnTo>
                <a:lnTo>
                  <a:pt x="817251" y="10351"/>
                </a:lnTo>
                <a:lnTo>
                  <a:pt x="751265" y="4689"/>
                </a:lnTo>
                <a:lnTo>
                  <a:pt x="682403" y="1194"/>
                </a:lnTo>
                <a:lnTo>
                  <a:pt x="61112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4259707" y="2404618"/>
            <a:ext cx="5295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ercast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6810756" y="2331720"/>
            <a:ext cx="1222375" cy="355600"/>
          </a:xfrm>
          <a:custGeom>
            <a:avLst/>
            <a:gdLst/>
            <a:ahLst/>
            <a:cxnLst/>
            <a:rect l="l" t="t" r="r" b="b"/>
            <a:pathLst>
              <a:path w="1222375" h="355600">
                <a:moveTo>
                  <a:pt x="611124" y="0"/>
                </a:moveTo>
                <a:lnTo>
                  <a:pt x="539844" y="1194"/>
                </a:lnTo>
                <a:lnTo>
                  <a:pt x="470982" y="4689"/>
                </a:lnTo>
                <a:lnTo>
                  <a:pt x="404996" y="10351"/>
                </a:lnTo>
                <a:lnTo>
                  <a:pt x="342344" y="18048"/>
                </a:lnTo>
                <a:lnTo>
                  <a:pt x="283484" y="27644"/>
                </a:lnTo>
                <a:lnTo>
                  <a:pt x="228875" y="39008"/>
                </a:lnTo>
                <a:lnTo>
                  <a:pt x="178974" y="52006"/>
                </a:lnTo>
                <a:lnTo>
                  <a:pt x="134240" y="66505"/>
                </a:lnTo>
                <a:lnTo>
                  <a:pt x="95131" y="82370"/>
                </a:lnTo>
                <a:lnTo>
                  <a:pt x="35622" y="117671"/>
                </a:lnTo>
                <a:lnTo>
                  <a:pt x="4110" y="156842"/>
                </a:lnTo>
                <a:lnTo>
                  <a:pt x="0" y="177546"/>
                </a:lnTo>
                <a:lnTo>
                  <a:pt x="4110" y="198249"/>
                </a:lnTo>
                <a:lnTo>
                  <a:pt x="35622" y="237420"/>
                </a:lnTo>
                <a:lnTo>
                  <a:pt x="95131" y="272721"/>
                </a:lnTo>
                <a:lnTo>
                  <a:pt x="134240" y="288586"/>
                </a:lnTo>
                <a:lnTo>
                  <a:pt x="178974" y="303085"/>
                </a:lnTo>
                <a:lnTo>
                  <a:pt x="228875" y="316083"/>
                </a:lnTo>
                <a:lnTo>
                  <a:pt x="283484" y="327447"/>
                </a:lnTo>
                <a:lnTo>
                  <a:pt x="342344" y="337043"/>
                </a:lnTo>
                <a:lnTo>
                  <a:pt x="404996" y="344740"/>
                </a:lnTo>
                <a:lnTo>
                  <a:pt x="470982" y="350402"/>
                </a:lnTo>
                <a:lnTo>
                  <a:pt x="539844" y="353897"/>
                </a:lnTo>
                <a:lnTo>
                  <a:pt x="611124" y="355092"/>
                </a:lnTo>
                <a:lnTo>
                  <a:pt x="682403" y="353897"/>
                </a:lnTo>
                <a:lnTo>
                  <a:pt x="751265" y="350402"/>
                </a:lnTo>
                <a:lnTo>
                  <a:pt x="817251" y="344740"/>
                </a:lnTo>
                <a:lnTo>
                  <a:pt x="879903" y="337043"/>
                </a:lnTo>
                <a:lnTo>
                  <a:pt x="938763" y="327447"/>
                </a:lnTo>
                <a:lnTo>
                  <a:pt x="993372" y="316083"/>
                </a:lnTo>
                <a:lnTo>
                  <a:pt x="1043273" y="303085"/>
                </a:lnTo>
                <a:lnTo>
                  <a:pt x="1088007" y="288586"/>
                </a:lnTo>
                <a:lnTo>
                  <a:pt x="1127116" y="272721"/>
                </a:lnTo>
                <a:lnTo>
                  <a:pt x="1186625" y="237420"/>
                </a:lnTo>
                <a:lnTo>
                  <a:pt x="1218137" y="198249"/>
                </a:lnTo>
                <a:lnTo>
                  <a:pt x="1222248" y="177546"/>
                </a:lnTo>
                <a:lnTo>
                  <a:pt x="1218137" y="156842"/>
                </a:lnTo>
                <a:lnTo>
                  <a:pt x="1186625" y="117671"/>
                </a:lnTo>
                <a:lnTo>
                  <a:pt x="1127116" y="82370"/>
                </a:lnTo>
                <a:lnTo>
                  <a:pt x="1088007" y="66505"/>
                </a:lnTo>
                <a:lnTo>
                  <a:pt x="1043273" y="52006"/>
                </a:lnTo>
                <a:lnTo>
                  <a:pt x="993372" y="39008"/>
                </a:lnTo>
                <a:lnTo>
                  <a:pt x="938763" y="27644"/>
                </a:lnTo>
                <a:lnTo>
                  <a:pt x="879903" y="18048"/>
                </a:lnTo>
                <a:lnTo>
                  <a:pt x="817251" y="10351"/>
                </a:lnTo>
                <a:lnTo>
                  <a:pt x="751265" y="4689"/>
                </a:lnTo>
                <a:lnTo>
                  <a:pt x="682403" y="1194"/>
                </a:lnTo>
                <a:lnTo>
                  <a:pt x="61112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7286625" y="2404618"/>
            <a:ext cx="2749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Rain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19" name="object 14"/>
          <p:cNvGraphicFramePr>
            <a:graphicFrameLocks noGrp="1"/>
          </p:cNvGraphicFramePr>
          <p:nvPr/>
        </p:nvGraphicFramePr>
        <p:xfrm>
          <a:off x="460375" y="2890748"/>
          <a:ext cx="2404744" cy="1136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"/>
                <a:gridCol w="720725"/>
                <a:gridCol w="635000"/>
                <a:gridCol w="623569"/>
              </a:tblGrid>
              <a:tr h="189382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484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7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69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15"/>
          <p:cNvGraphicFramePr>
            <a:graphicFrameLocks noGrp="1"/>
          </p:cNvGraphicFramePr>
          <p:nvPr/>
        </p:nvGraphicFramePr>
        <p:xfrm>
          <a:off x="3305302" y="2884017"/>
          <a:ext cx="2423794" cy="946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990"/>
                <a:gridCol w="742950"/>
                <a:gridCol w="622299"/>
                <a:gridCol w="630555"/>
              </a:tblGrid>
              <a:tr h="189382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tl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100" spc="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ercast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100" spc="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ercast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7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100" spc="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ercast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95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100" spc="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ercast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object 16"/>
          <p:cNvGraphicFramePr>
            <a:graphicFrameLocks noGrp="1"/>
          </p:cNvGraphicFramePr>
          <p:nvPr/>
        </p:nvGraphicFramePr>
        <p:xfrm>
          <a:off x="6203822" y="2884017"/>
          <a:ext cx="2425065" cy="11362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/>
                <a:gridCol w="725805"/>
                <a:gridCol w="640080"/>
                <a:gridCol w="630555"/>
              </a:tblGrid>
              <a:tr h="189382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095A82"/>
                    </a:solidFill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7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356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189420">
                <a:tc>
                  <a:txBody>
                    <a:bodyPr/>
                    <a:lstStyle/>
                    <a:p>
                      <a:pPr marL="1016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D14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95A82"/>
                      </a:solidFill>
                      <a:prstDash val="solid"/>
                    </a:lnL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80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05405D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17"/>
          <p:cNvSpPr txBox="1"/>
          <p:nvPr/>
        </p:nvSpPr>
        <p:spPr>
          <a:xfrm>
            <a:off x="1021181" y="4086859"/>
            <a:ext cx="707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2 Yes / 3</a:t>
            </a:r>
            <a:r>
              <a:rPr sz="1100" spc="-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No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6923658" y="4086859"/>
            <a:ext cx="7061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3 Yes / 2</a:t>
            </a:r>
            <a:r>
              <a:rPr sz="1100" spc="-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No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3975608" y="3963416"/>
            <a:ext cx="848994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95A82"/>
                </a:solidFill>
                <a:latin typeface="Arial"/>
                <a:cs typeface="Arial"/>
              </a:rPr>
              <a:t>P </a:t>
            </a:r>
            <a:r>
              <a:rPr sz="1100" spc="114" dirty="0">
                <a:solidFill>
                  <a:srgbClr val="095A82"/>
                </a:solidFill>
                <a:latin typeface="Arial"/>
                <a:cs typeface="Arial"/>
              </a:rPr>
              <a:t>s</a:t>
            </a:r>
            <a:r>
              <a:rPr sz="1100" spc="80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100" spc="135" dirty="0">
                <a:solidFill>
                  <a:srgbClr val="095A82"/>
                </a:solidFill>
                <a:latin typeface="Arial"/>
                <a:cs typeface="Arial"/>
              </a:rPr>
              <a:t>bs  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00" spc="-5" dirty="0">
                <a:solidFill>
                  <a:srgbClr val="00AF50"/>
                </a:solidFill>
                <a:latin typeface="Arial"/>
                <a:cs typeface="Arial"/>
              </a:rPr>
              <a:t>Yes(will</a:t>
            </a:r>
            <a:r>
              <a:rPr sz="1100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00AF50"/>
                </a:solidFill>
                <a:latin typeface="Arial"/>
                <a:cs typeface="Arial"/>
              </a:rPr>
              <a:t>play)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1021181" y="4412386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95A82"/>
                </a:solidFill>
                <a:latin typeface="Arial"/>
                <a:cs typeface="Arial"/>
              </a:rPr>
              <a:t>Split</a:t>
            </a:r>
            <a:r>
              <a:rPr sz="1100" spc="-45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95A82"/>
                </a:solidFill>
                <a:latin typeface="Arial"/>
                <a:cs typeface="Arial"/>
              </a:rPr>
              <a:t>further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6923658" y="4412386"/>
            <a:ext cx="7423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95A82"/>
                </a:solidFill>
                <a:latin typeface="Arial"/>
                <a:cs typeface="Arial"/>
              </a:rPr>
              <a:t>Split</a:t>
            </a:r>
            <a:r>
              <a:rPr sz="1100" spc="-50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95A82"/>
                </a:solidFill>
                <a:latin typeface="Arial"/>
                <a:cs typeface="Arial"/>
              </a:rPr>
              <a:t>further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1997710" y="1152525"/>
            <a:ext cx="5147310" cy="899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 are going 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use Decision Tree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find the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solution 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situation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99695"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9 </a:t>
            </a:r>
            <a:r>
              <a:rPr sz="1100" spc="-30" dirty="0">
                <a:solidFill>
                  <a:srgbClr val="5F5F5F"/>
                </a:solidFill>
                <a:latin typeface="Calibri"/>
                <a:cs typeface="Calibri"/>
              </a:rPr>
              <a:t>Yes </a:t>
            </a:r>
            <a:r>
              <a:rPr sz="1100" dirty="0">
                <a:solidFill>
                  <a:srgbClr val="5F5F5F"/>
                </a:solidFill>
                <a:latin typeface="Calibri"/>
                <a:cs typeface="Calibri"/>
              </a:rPr>
              <a:t>/ 5</a:t>
            </a:r>
            <a:r>
              <a:rPr sz="1100" spc="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F5F5F"/>
                </a:solidFill>
                <a:latin typeface="Calibri"/>
                <a:cs typeface="Calibri"/>
              </a:rPr>
              <a:t>No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R="8636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Outlook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1449324" y="1930907"/>
            <a:ext cx="2522220" cy="553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514855" y="1956561"/>
            <a:ext cx="2381250" cy="375285"/>
          </a:xfrm>
          <a:custGeom>
            <a:avLst/>
            <a:gdLst/>
            <a:ahLst/>
            <a:cxnLst/>
            <a:rect l="l" t="t" r="r" b="b"/>
            <a:pathLst>
              <a:path w="2381250" h="375285">
                <a:moveTo>
                  <a:pt x="31750" y="298831"/>
                </a:moveTo>
                <a:lnTo>
                  <a:pt x="0" y="298831"/>
                </a:lnTo>
                <a:lnTo>
                  <a:pt x="38100" y="375031"/>
                </a:lnTo>
                <a:lnTo>
                  <a:pt x="69850" y="311531"/>
                </a:lnTo>
                <a:lnTo>
                  <a:pt x="31750" y="311531"/>
                </a:lnTo>
                <a:lnTo>
                  <a:pt x="31750" y="298831"/>
                </a:lnTo>
                <a:close/>
              </a:path>
              <a:path w="2381250" h="375285">
                <a:moveTo>
                  <a:pt x="2380742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311531"/>
                </a:lnTo>
                <a:lnTo>
                  <a:pt x="44450" y="311531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2380742" y="6350"/>
                </a:lnTo>
                <a:lnTo>
                  <a:pt x="2380742" y="0"/>
                </a:lnTo>
                <a:close/>
              </a:path>
              <a:path w="2381250" h="375285">
                <a:moveTo>
                  <a:pt x="76200" y="298831"/>
                </a:moveTo>
                <a:lnTo>
                  <a:pt x="44450" y="298831"/>
                </a:lnTo>
                <a:lnTo>
                  <a:pt x="44450" y="311531"/>
                </a:lnTo>
                <a:lnTo>
                  <a:pt x="69850" y="311531"/>
                </a:lnTo>
                <a:lnTo>
                  <a:pt x="76200" y="298831"/>
                </a:lnTo>
                <a:close/>
              </a:path>
              <a:path w="2381250" h="375285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381250" h="375285">
                <a:moveTo>
                  <a:pt x="2380742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2380742" y="12700"/>
                </a:lnTo>
                <a:lnTo>
                  <a:pt x="2380742" y="635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5125211" y="1930907"/>
            <a:ext cx="2449067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5151120" y="1956561"/>
            <a:ext cx="2309495" cy="375285"/>
          </a:xfrm>
          <a:custGeom>
            <a:avLst/>
            <a:gdLst/>
            <a:ahLst/>
            <a:cxnLst/>
            <a:rect l="l" t="t" r="r" b="b"/>
            <a:pathLst>
              <a:path w="2309495" h="375285">
                <a:moveTo>
                  <a:pt x="2264663" y="298831"/>
                </a:moveTo>
                <a:lnTo>
                  <a:pt x="2232913" y="298831"/>
                </a:lnTo>
                <a:lnTo>
                  <a:pt x="2271013" y="375031"/>
                </a:lnTo>
                <a:lnTo>
                  <a:pt x="2302763" y="311531"/>
                </a:lnTo>
                <a:lnTo>
                  <a:pt x="2264663" y="311531"/>
                </a:lnTo>
                <a:lnTo>
                  <a:pt x="2264663" y="298831"/>
                </a:lnTo>
                <a:close/>
              </a:path>
              <a:path w="2309495" h="375285">
                <a:moveTo>
                  <a:pt x="2264663" y="6350"/>
                </a:moveTo>
                <a:lnTo>
                  <a:pt x="2264663" y="311531"/>
                </a:lnTo>
                <a:lnTo>
                  <a:pt x="2277363" y="311531"/>
                </a:lnTo>
                <a:lnTo>
                  <a:pt x="2277363" y="12700"/>
                </a:lnTo>
                <a:lnTo>
                  <a:pt x="2271013" y="12700"/>
                </a:lnTo>
                <a:lnTo>
                  <a:pt x="2264663" y="6350"/>
                </a:lnTo>
                <a:close/>
              </a:path>
              <a:path w="2309495" h="375285">
                <a:moveTo>
                  <a:pt x="2309113" y="298831"/>
                </a:moveTo>
                <a:lnTo>
                  <a:pt x="2277363" y="298831"/>
                </a:lnTo>
                <a:lnTo>
                  <a:pt x="2277363" y="311531"/>
                </a:lnTo>
                <a:lnTo>
                  <a:pt x="2302763" y="311531"/>
                </a:lnTo>
                <a:lnTo>
                  <a:pt x="2309113" y="298831"/>
                </a:lnTo>
                <a:close/>
              </a:path>
              <a:path w="2309495" h="375285">
                <a:moveTo>
                  <a:pt x="2274570" y="0"/>
                </a:moveTo>
                <a:lnTo>
                  <a:pt x="0" y="0"/>
                </a:lnTo>
                <a:lnTo>
                  <a:pt x="0" y="12700"/>
                </a:lnTo>
                <a:lnTo>
                  <a:pt x="2264663" y="12700"/>
                </a:lnTo>
                <a:lnTo>
                  <a:pt x="2264663" y="6350"/>
                </a:lnTo>
                <a:lnTo>
                  <a:pt x="2277363" y="6350"/>
                </a:lnTo>
                <a:lnTo>
                  <a:pt x="2277363" y="2793"/>
                </a:lnTo>
                <a:lnTo>
                  <a:pt x="2274570" y="0"/>
                </a:lnTo>
                <a:close/>
              </a:path>
              <a:path w="2309495" h="375285">
                <a:moveTo>
                  <a:pt x="2277363" y="6350"/>
                </a:moveTo>
                <a:lnTo>
                  <a:pt x="2264663" y="6350"/>
                </a:lnTo>
                <a:lnTo>
                  <a:pt x="2271013" y="12700"/>
                </a:lnTo>
                <a:lnTo>
                  <a:pt x="2277363" y="12700"/>
                </a:lnTo>
                <a:lnTo>
                  <a:pt x="2277363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4419600" y="2101634"/>
            <a:ext cx="256108" cy="3824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4485132" y="2127504"/>
            <a:ext cx="76200" cy="204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9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2241804" y="1078991"/>
            <a:ext cx="4207764" cy="363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2398776" y="1403603"/>
            <a:ext cx="3441191" cy="1328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2267711" y="1104900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10" h="3528060">
                <a:moveTo>
                  <a:pt x="3517646" y="0"/>
                </a:moveTo>
                <a:lnTo>
                  <a:pt x="588010" y="0"/>
                </a:lnTo>
                <a:lnTo>
                  <a:pt x="539785" y="1949"/>
                </a:lnTo>
                <a:lnTo>
                  <a:pt x="492634" y="7696"/>
                </a:lnTo>
                <a:lnTo>
                  <a:pt x="446707" y="17089"/>
                </a:lnTo>
                <a:lnTo>
                  <a:pt x="402157" y="29978"/>
                </a:lnTo>
                <a:lnTo>
                  <a:pt x="359134" y="46210"/>
                </a:lnTo>
                <a:lnTo>
                  <a:pt x="317789" y="65634"/>
                </a:lnTo>
                <a:lnTo>
                  <a:pt x="278275" y="88099"/>
                </a:lnTo>
                <a:lnTo>
                  <a:pt x="240743" y="113454"/>
                </a:lnTo>
                <a:lnTo>
                  <a:pt x="205343" y="141547"/>
                </a:lnTo>
                <a:lnTo>
                  <a:pt x="172227" y="172227"/>
                </a:lnTo>
                <a:lnTo>
                  <a:pt x="141547" y="205343"/>
                </a:lnTo>
                <a:lnTo>
                  <a:pt x="113454" y="240743"/>
                </a:lnTo>
                <a:lnTo>
                  <a:pt x="88099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099" y="3249780"/>
                </a:lnTo>
                <a:lnTo>
                  <a:pt x="113454" y="3287314"/>
                </a:lnTo>
                <a:lnTo>
                  <a:pt x="141547" y="3322714"/>
                </a:lnTo>
                <a:lnTo>
                  <a:pt x="172227" y="3355830"/>
                </a:lnTo>
                <a:lnTo>
                  <a:pt x="205343" y="3386511"/>
                </a:lnTo>
                <a:lnTo>
                  <a:pt x="240743" y="3414604"/>
                </a:lnTo>
                <a:lnTo>
                  <a:pt x="278275" y="3439959"/>
                </a:lnTo>
                <a:lnTo>
                  <a:pt x="317789" y="3462425"/>
                </a:lnTo>
                <a:lnTo>
                  <a:pt x="359134" y="3481849"/>
                </a:lnTo>
                <a:lnTo>
                  <a:pt x="402157" y="3498081"/>
                </a:lnTo>
                <a:lnTo>
                  <a:pt x="446707" y="3510970"/>
                </a:lnTo>
                <a:lnTo>
                  <a:pt x="492634" y="3520363"/>
                </a:lnTo>
                <a:lnTo>
                  <a:pt x="539785" y="3526110"/>
                </a:lnTo>
                <a:lnTo>
                  <a:pt x="588010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2518917" y="1458213"/>
            <a:ext cx="315087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Dataset</a:t>
            </a:r>
            <a:r>
              <a:rPr sz="1400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entropy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14 instances we</a:t>
            </a: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have: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9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“yes”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5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“no”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2855976" y="2869692"/>
            <a:ext cx="2929128" cy="1301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4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Use Case -</a:t>
            </a:r>
            <a:r>
              <a:rPr sz="2800" b="1" spc="-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95A82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3244595" y="1027163"/>
            <a:ext cx="2705100" cy="487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496055" y="1059141"/>
            <a:ext cx="2200655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3276600" y="1059180"/>
            <a:ext cx="2590800" cy="373380"/>
          </a:xfrm>
          <a:custGeom>
            <a:avLst/>
            <a:gdLst/>
            <a:ahLst/>
            <a:cxnLst/>
            <a:rect l="l" t="t" r="r" b="b"/>
            <a:pathLst>
              <a:path w="2590800" h="373380">
                <a:moveTo>
                  <a:pt x="2528570" y="0"/>
                </a:moveTo>
                <a:lnTo>
                  <a:pt x="62229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29" y="373380"/>
                </a:lnTo>
                <a:lnTo>
                  <a:pt x="2528570" y="373380"/>
                </a:lnTo>
                <a:lnTo>
                  <a:pt x="2552813" y="368496"/>
                </a:lnTo>
                <a:lnTo>
                  <a:pt x="2572591" y="355171"/>
                </a:lnTo>
                <a:lnTo>
                  <a:pt x="2585916" y="335393"/>
                </a:lnTo>
                <a:lnTo>
                  <a:pt x="2590800" y="311150"/>
                </a:lnTo>
                <a:lnTo>
                  <a:pt x="2590800" y="62230"/>
                </a:lnTo>
                <a:lnTo>
                  <a:pt x="2585916" y="37986"/>
                </a:lnTo>
                <a:lnTo>
                  <a:pt x="2572591" y="18208"/>
                </a:lnTo>
                <a:lnTo>
                  <a:pt x="2552813" y="4883"/>
                </a:lnTo>
                <a:lnTo>
                  <a:pt x="2528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276600" y="1059180"/>
            <a:ext cx="2590800" cy="373380"/>
          </a:xfrm>
          <a:custGeom>
            <a:avLst/>
            <a:gdLst/>
            <a:ahLst/>
            <a:cxnLst/>
            <a:rect l="l" t="t" r="r" b="b"/>
            <a:pathLst>
              <a:path w="2590800" h="373380">
                <a:moveTo>
                  <a:pt x="0" y="62230"/>
                </a:moveTo>
                <a:lnTo>
                  <a:pt x="4883" y="37986"/>
                </a:lnTo>
                <a:lnTo>
                  <a:pt x="18208" y="18208"/>
                </a:lnTo>
                <a:lnTo>
                  <a:pt x="37986" y="4883"/>
                </a:lnTo>
                <a:lnTo>
                  <a:pt x="62229" y="0"/>
                </a:lnTo>
                <a:lnTo>
                  <a:pt x="2528570" y="0"/>
                </a:lnTo>
                <a:lnTo>
                  <a:pt x="2552813" y="4883"/>
                </a:lnTo>
                <a:lnTo>
                  <a:pt x="2572591" y="18208"/>
                </a:lnTo>
                <a:lnTo>
                  <a:pt x="2585916" y="37986"/>
                </a:lnTo>
                <a:lnTo>
                  <a:pt x="2590800" y="62230"/>
                </a:lnTo>
                <a:lnTo>
                  <a:pt x="2590800" y="311150"/>
                </a:lnTo>
                <a:lnTo>
                  <a:pt x="2585916" y="335393"/>
                </a:lnTo>
                <a:lnTo>
                  <a:pt x="2572591" y="355171"/>
                </a:lnTo>
                <a:lnTo>
                  <a:pt x="2552813" y="368496"/>
                </a:lnTo>
                <a:lnTo>
                  <a:pt x="2528570" y="373380"/>
                </a:lnTo>
                <a:lnTo>
                  <a:pt x="62229" y="373380"/>
                </a:lnTo>
                <a:lnTo>
                  <a:pt x="37986" y="368496"/>
                </a:lnTo>
                <a:lnTo>
                  <a:pt x="18208" y="355171"/>
                </a:lnTo>
                <a:lnTo>
                  <a:pt x="4883" y="335393"/>
                </a:lnTo>
                <a:lnTo>
                  <a:pt x="0" y="311150"/>
                </a:lnTo>
                <a:lnTo>
                  <a:pt x="0" y="62230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3616197" y="1115059"/>
            <a:ext cx="1911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Which attribute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to</a:t>
            </a:r>
            <a:r>
              <a:rPr sz="1400" spc="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select?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466344" y="2232660"/>
            <a:ext cx="2196084" cy="1459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829555" y="2164079"/>
            <a:ext cx="1830324" cy="1597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659880" y="2164079"/>
            <a:ext cx="2165604" cy="1502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962655" y="2156460"/>
            <a:ext cx="1566671" cy="1612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7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033272"/>
            <a:ext cx="4207764" cy="363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97408" y="1357883"/>
            <a:ext cx="3154680" cy="1328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059180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10" h="3528060">
                <a:moveTo>
                  <a:pt x="3517646" y="0"/>
                </a:moveTo>
                <a:lnTo>
                  <a:pt x="588022" y="0"/>
                </a:lnTo>
                <a:lnTo>
                  <a:pt x="539796" y="1949"/>
                </a:lnTo>
                <a:lnTo>
                  <a:pt x="492643" y="7696"/>
                </a:lnTo>
                <a:lnTo>
                  <a:pt x="446715" y="17089"/>
                </a:lnTo>
                <a:lnTo>
                  <a:pt x="402163" y="29978"/>
                </a:lnTo>
                <a:lnTo>
                  <a:pt x="359139" y="46210"/>
                </a:lnTo>
                <a:lnTo>
                  <a:pt x="317794" y="65634"/>
                </a:lnTo>
                <a:lnTo>
                  <a:pt x="278279" y="88099"/>
                </a:lnTo>
                <a:lnTo>
                  <a:pt x="240745" y="113454"/>
                </a:lnTo>
                <a:lnTo>
                  <a:pt x="205345" y="141547"/>
                </a:lnTo>
                <a:lnTo>
                  <a:pt x="172229" y="172227"/>
                </a:lnTo>
                <a:lnTo>
                  <a:pt x="141548" y="205343"/>
                </a:lnTo>
                <a:lnTo>
                  <a:pt x="113455" y="240743"/>
                </a:lnTo>
                <a:lnTo>
                  <a:pt x="88100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100" y="3249780"/>
                </a:lnTo>
                <a:lnTo>
                  <a:pt x="113455" y="3287314"/>
                </a:lnTo>
                <a:lnTo>
                  <a:pt x="141548" y="3322714"/>
                </a:lnTo>
                <a:lnTo>
                  <a:pt x="172229" y="3355830"/>
                </a:lnTo>
                <a:lnTo>
                  <a:pt x="205345" y="3386511"/>
                </a:lnTo>
                <a:lnTo>
                  <a:pt x="240745" y="3414604"/>
                </a:lnTo>
                <a:lnTo>
                  <a:pt x="278279" y="3439959"/>
                </a:lnTo>
                <a:lnTo>
                  <a:pt x="317794" y="3462425"/>
                </a:lnTo>
                <a:lnTo>
                  <a:pt x="359139" y="3481849"/>
                </a:lnTo>
                <a:lnTo>
                  <a:pt x="402163" y="3498081"/>
                </a:lnTo>
                <a:lnTo>
                  <a:pt x="446715" y="3510970"/>
                </a:lnTo>
                <a:lnTo>
                  <a:pt x="492643" y="3520363"/>
                </a:lnTo>
                <a:lnTo>
                  <a:pt x="539796" y="3526110"/>
                </a:lnTo>
                <a:lnTo>
                  <a:pt x="588022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717905" y="1412494"/>
            <a:ext cx="27533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Information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Gain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attribute</a:t>
            </a:r>
            <a:r>
              <a:rPr sz="1400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95A82"/>
                </a:solidFill>
                <a:latin typeface="Calibri"/>
                <a:cs typeface="Calibri"/>
              </a:rPr>
              <a:t>“windy”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717905" y="1839214"/>
            <a:ext cx="2865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 we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have: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17905" y="2052269"/>
            <a:ext cx="178562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6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“Strong”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8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“Weak”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925067" y="2572511"/>
            <a:ext cx="3188208" cy="1848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634733" y="1267205"/>
            <a:ext cx="975360" cy="594360"/>
          </a:xfrm>
          <a:custGeom>
            <a:avLst/>
            <a:gdLst/>
            <a:ahLst/>
            <a:cxnLst/>
            <a:rect l="l" t="t" r="r" b="b"/>
            <a:pathLst>
              <a:path w="975359" h="594360">
                <a:moveTo>
                  <a:pt x="0" y="297180"/>
                </a:moveTo>
                <a:lnTo>
                  <a:pt x="12878" y="229053"/>
                </a:lnTo>
                <a:lnTo>
                  <a:pt x="49563" y="166506"/>
                </a:lnTo>
                <a:lnTo>
                  <a:pt x="75918" y="137884"/>
                </a:lnTo>
                <a:lnTo>
                  <a:pt x="107128" y="111327"/>
                </a:lnTo>
                <a:lnTo>
                  <a:pt x="142827" y="87058"/>
                </a:lnTo>
                <a:lnTo>
                  <a:pt x="182648" y="65300"/>
                </a:lnTo>
                <a:lnTo>
                  <a:pt x="226227" y="46278"/>
                </a:lnTo>
                <a:lnTo>
                  <a:pt x="273198" y="30213"/>
                </a:lnTo>
                <a:lnTo>
                  <a:pt x="323194" y="17329"/>
                </a:lnTo>
                <a:lnTo>
                  <a:pt x="375850" y="7851"/>
                </a:lnTo>
                <a:lnTo>
                  <a:pt x="430800" y="1999"/>
                </a:lnTo>
                <a:lnTo>
                  <a:pt x="487680" y="0"/>
                </a:lnTo>
                <a:lnTo>
                  <a:pt x="544559" y="1999"/>
                </a:lnTo>
                <a:lnTo>
                  <a:pt x="599509" y="7851"/>
                </a:lnTo>
                <a:lnTo>
                  <a:pt x="652165" y="17329"/>
                </a:lnTo>
                <a:lnTo>
                  <a:pt x="702161" y="30213"/>
                </a:lnTo>
                <a:lnTo>
                  <a:pt x="749132" y="46278"/>
                </a:lnTo>
                <a:lnTo>
                  <a:pt x="792711" y="65300"/>
                </a:lnTo>
                <a:lnTo>
                  <a:pt x="832532" y="87058"/>
                </a:lnTo>
                <a:lnTo>
                  <a:pt x="868231" y="111327"/>
                </a:lnTo>
                <a:lnTo>
                  <a:pt x="899441" y="137884"/>
                </a:lnTo>
                <a:lnTo>
                  <a:pt x="925796" y="166506"/>
                </a:lnTo>
                <a:lnTo>
                  <a:pt x="962481" y="229053"/>
                </a:lnTo>
                <a:lnTo>
                  <a:pt x="975360" y="297180"/>
                </a:lnTo>
                <a:lnTo>
                  <a:pt x="972079" y="331829"/>
                </a:lnTo>
                <a:lnTo>
                  <a:pt x="946932" y="397389"/>
                </a:lnTo>
                <a:lnTo>
                  <a:pt x="899441" y="456475"/>
                </a:lnTo>
                <a:lnTo>
                  <a:pt x="868231" y="483032"/>
                </a:lnTo>
                <a:lnTo>
                  <a:pt x="832532" y="507301"/>
                </a:lnTo>
                <a:lnTo>
                  <a:pt x="792711" y="529059"/>
                </a:lnTo>
                <a:lnTo>
                  <a:pt x="749132" y="548081"/>
                </a:lnTo>
                <a:lnTo>
                  <a:pt x="702161" y="564146"/>
                </a:lnTo>
                <a:lnTo>
                  <a:pt x="652165" y="577030"/>
                </a:lnTo>
                <a:lnTo>
                  <a:pt x="599509" y="586508"/>
                </a:lnTo>
                <a:lnTo>
                  <a:pt x="544559" y="592360"/>
                </a:lnTo>
                <a:lnTo>
                  <a:pt x="487680" y="594360"/>
                </a:lnTo>
                <a:lnTo>
                  <a:pt x="430800" y="592360"/>
                </a:lnTo>
                <a:lnTo>
                  <a:pt x="375850" y="586508"/>
                </a:lnTo>
                <a:lnTo>
                  <a:pt x="323194" y="577030"/>
                </a:lnTo>
                <a:lnTo>
                  <a:pt x="273198" y="564146"/>
                </a:lnTo>
                <a:lnTo>
                  <a:pt x="226227" y="548081"/>
                </a:lnTo>
                <a:lnTo>
                  <a:pt x="182648" y="529059"/>
                </a:lnTo>
                <a:lnTo>
                  <a:pt x="142827" y="507301"/>
                </a:lnTo>
                <a:lnTo>
                  <a:pt x="107128" y="483032"/>
                </a:lnTo>
                <a:lnTo>
                  <a:pt x="75918" y="456475"/>
                </a:lnTo>
                <a:lnTo>
                  <a:pt x="49563" y="427853"/>
                </a:lnTo>
                <a:lnTo>
                  <a:pt x="12878" y="365306"/>
                </a:lnTo>
                <a:lnTo>
                  <a:pt x="0" y="297180"/>
                </a:lnTo>
                <a:close/>
              </a:path>
            </a:pathLst>
          </a:custGeom>
          <a:ln w="2895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6876668" y="1432687"/>
            <a:ext cx="492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6083046" y="2202942"/>
            <a:ext cx="721360" cy="2159635"/>
          </a:xfrm>
          <a:custGeom>
            <a:avLst/>
            <a:gdLst/>
            <a:ahLst/>
            <a:cxnLst/>
            <a:rect l="l" t="t" r="r" b="b"/>
            <a:pathLst>
              <a:path w="721359" h="2159635">
                <a:moveTo>
                  <a:pt x="0" y="2159508"/>
                </a:moveTo>
                <a:lnTo>
                  <a:pt x="720851" y="2159508"/>
                </a:lnTo>
                <a:lnTo>
                  <a:pt x="720851" y="0"/>
                </a:lnTo>
                <a:lnTo>
                  <a:pt x="0" y="0"/>
                </a:lnTo>
                <a:lnTo>
                  <a:pt x="0" y="215950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6311646" y="2213203"/>
            <a:ext cx="263525" cy="207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/>
          <p:nvPr/>
        </p:nvSpPr>
        <p:spPr>
          <a:xfrm>
            <a:off x="7498842" y="2202942"/>
            <a:ext cx="721360" cy="1623060"/>
          </a:xfrm>
          <a:custGeom>
            <a:avLst/>
            <a:gdLst/>
            <a:ahLst/>
            <a:cxnLst/>
            <a:rect l="l" t="t" r="r" b="b"/>
            <a:pathLst>
              <a:path w="721359" h="1623060">
                <a:moveTo>
                  <a:pt x="0" y="1623060"/>
                </a:moveTo>
                <a:lnTo>
                  <a:pt x="720851" y="1623060"/>
                </a:lnTo>
                <a:lnTo>
                  <a:pt x="720851" y="0"/>
                </a:lnTo>
                <a:lnTo>
                  <a:pt x="0" y="0"/>
                </a:lnTo>
                <a:lnTo>
                  <a:pt x="0" y="1623060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7727950" y="2200757"/>
            <a:ext cx="26352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7583423" y="1531594"/>
            <a:ext cx="426707" cy="822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7609331" y="1557274"/>
            <a:ext cx="287655" cy="645160"/>
          </a:xfrm>
          <a:custGeom>
            <a:avLst/>
            <a:gdLst/>
            <a:ahLst/>
            <a:cxnLst/>
            <a:rect l="l" t="t" r="r" b="b"/>
            <a:pathLst>
              <a:path w="287654" h="645160">
                <a:moveTo>
                  <a:pt x="242697" y="568706"/>
                </a:moveTo>
                <a:lnTo>
                  <a:pt x="210947" y="568706"/>
                </a:lnTo>
                <a:lnTo>
                  <a:pt x="249047" y="644906"/>
                </a:lnTo>
                <a:lnTo>
                  <a:pt x="280797" y="581406"/>
                </a:lnTo>
                <a:lnTo>
                  <a:pt x="242697" y="581406"/>
                </a:lnTo>
                <a:lnTo>
                  <a:pt x="242697" y="568706"/>
                </a:lnTo>
                <a:close/>
              </a:path>
              <a:path w="287654" h="645160">
                <a:moveTo>
                  <a:pt x="242697" y="6350"/>
                </a:moveTo>
                <a:lnTo>
                  <a:pt x="242697" y="581406"/>
                </a:lnTo>
                <a:lnTo>
                  <a:pt x="255397" y="581406"/>
                </a:lnTo>
                <a:lnTo>
                  <a:pt x="255397" y="12700"/>
                </a:lnTo>
                <a:lnTo>
                  <a:pt x="249047" y="12700"/>
                </a:lnTo>
                <a:lnTo>
                  <a:pt x="242697" y="6350"/>
                </a:lnTo>
                <a:close/>
              </a:path>
              <a:path w="287654" h="645160">
                <a:moveTo>
                  <a:pt x="287147" y="568706"/>
                </a:moveTo>
                <a:lnTo>
                  <a:pt x="255397" y="568706"/>
                </a:lnTo>
                <a:lnTo>
                  <a:pt x="255397" y="581406"/>
                </a:lnTo>
                <a:lnTo>
                  <a:pt x="280797" y="581406"/>
                </a:lnTo>
                <a:lnTo>
                  <a:pt x="287147" y="568706"/>
                </a:lnTo>
                <a:close/>
              </a:path>
              <a:path w="287654" h="645160">
                <a:moveTo>
                  <a:pt x="252602" y="0"/>
                </a:moveTo>
                <a:lnTo>
                  <a:pt x="0" y="0"/>
                </a:lnTo>
                <a:lnTo>
                  <a:pt x="0" y="12700"/>
                </a:lnTo>
                <a:lnTo>
                  <a:pt x="242697" y="12700"/>
                </a:lnTo>
                <a:lnTo>
                  <a:pt x="242697" y="6350"/>
                </a:lnTo>
                <a:lnTo>
                  <a:pt x="255397" y="6350"/>
                </a:lnTo>
                <a:lnTo>
                  <a:pt x="255397" y="2793"/>
                </a:lnTo>
                <a:lnTo>
                  <a:pt x="252602" y="0"/>
                </a:lnTo>
                <a:close/>
              </a:path>
              <a:path w="287654" h="645160">
                <a:moveTo>
                  <a:pt x="255397" y="6350"/>
                </a:moveTo>
                <a:lnTo>
                  <a:pt x="242697" y="6350"/>
                </a:lnTo>
                <a:lnTo>
                  <a:pt x="249047" y="12700"/>
                </a:lnTo>
                <a:lnTo>
                  <a:pt x="255397" y="12700"/>
                </a:lnTo>
                <a:lnTo>
                  <a:pt x="255397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6338315" y="1531594"/>
            <a:ext cx="370332" cy="822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6403847" y="1557274"/>
            <a:ext cx="229870" cy="645160"/>
          </a:xfrm>
          <a:custGeom>
            <a:avLst/>
            <a:gdLst/>
            <a:ahLst/>
            <a:cxnLst/>
            <a:rect l="l" t="t" r="r" b="b"/>
            <a:pathLst>
              <a:path w="229870" h="645160">
                <a:moveTo>
                  <a:pt x="31750" y="568706"/>
                </a:moveTo>
                <a:lnTo>
                  <a:pt x="0" y="568706"/>
                </a:lnTo>
                <a:lnTo>
                  <a:pt x="38100" y="644906"/>
                </a:lnTo>
                <a:lnTo>
                  <a:pt x="69850" y="581406"/>
                </a:lnTo>
                <a:lnTo>
                  <a:pt x="31750" y="581406"/>
                </a:lnTo>
                <a:lnTo>
                  <a:pt x="31750" y="568706"/>
                </a:lnTo>
                <a:close/>
              </a:path>
              <a:path w="229870" h="645160">
                <a:moveTo>
                  <a:pt x="229616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581406"/>
                </a:lnTo>
                <a:lnTo>
                  <a:pt x="44450" y="581406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229616" y="6350"/>
                </a:lnTo>
                <a:lnTo>
                  <a:pt x="229616" y="0"/>
                </a:lnTo>
                <a:close/>
              </a:path>
              <a:path w="229870" h="645160">
                <a:moveTo>
                  <a:pt x="76200" y="568706"/>
                </a:moveTo>
                <a:lnTo>
                  <a:pt x="44450" y="568706"/>
                </a:lnTo>
                <a:lnTo>
                  <a:pt x="44450" y="581406"/>
                </a:lnTo>
                <a:lnTo>
                  <a:pt x="69850" y="581406"/>
                </a:lnTo>
                <a:lnTo>
                  <a:pt x="76200" y="568706"/>
                </a:lnTo>
                <a:close/>
              </a:path>
              <a:path w="229870" h="64516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29870" h="645160">
                <a:moveTo>
                  <a:pt x="229616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229616" y="12700"/>
                </a:lnTo>
                <a:lnTo>
                  <a:pt x="229616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731002" y="1585087"/>
            <a:ext cx="433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eak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2"/>
          <p:cNvSpPr txBox="1"/>
          <p:nvPr/>
        </p:nvSpPr>
        <p:spPr>
          <a:xfrm>
            <a:off x="7974838" y="1574672"/>
            <a:ext cx="501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Strong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8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033272"/>
            <a:ext cx="4207764" cy="363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97408" y="1357883"/>
            <a:ext cx="3154680" cy="1542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059180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10" h="3528060">
                <a:moveTo>
                  <a:pt x="3517646" y="0"/>
                </a:moveTo>
                <a:lnTo>
                  <a:pt x="588022" y="0"/>
                </a:lnTo>
                <a:lnTo>
                  <a:pt x="539796" y="1949"/>
                </a:lnTo>
                <a:lnTo>
                  <a:pt x="492643" y="7696"/>
                </a:lnTo>
                <a:lnTo>
                  <a:pt x="446715" y="17089"/>
                </a:lnTo>
                <a:lnTo>
                  <a:pt x="402163" y="29978"/>
                </a:lnTo>
                <a:lnTo>
                  <a:pt x="359139" y="46210"/>
                </a:lnTo>
                <a:lnTo>
                  <a:pt x="317794" y="65634"/>
                </a:lnTo>
                <a:lnTo>
                  <a:pt x="278279" y="88099"/>
                </a:lnTo>
                <a:lnTo>
                  <a:pt x="240745" y="113454"/>
                </a:lnTo>
                <a:lnTo>
                  <a:pt x="205345" y="141547"/>
                </a:lnTo>
                <a:lnTo>
                  <a:pt x="172229" y="172227"/>
                </a:lnTo>
                <a:lnTo>
                  <a:pt x="141548" y="205343"/>
                </a:lnTo>
                <a:lnTo>
                  <a:pt x="113455" y="240743"/>
                </a:lnTo>
                <a:lnTo>
                  <a:pt x="88100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100" y="3249780"/>
                </a:lnTo>
                <a:lnTo>
                  <a:pt x="113455" y="3287314"/>
                </a:lnTo>
                <a:lnTo>
                  <a:pt x="141548" y="3322714"/>
                </a:lnTo>
                <a:lnTo>
                  <a:pt x="172229" y="3355830"/>
                </a:lnTo>
                <a:lnTo>
                  <a:pt x="205345" y="3386511"/>
                </a:lnTo>
                <a:lnTo>
                  <a:pt x="240745" y="3414604"/>
                </a:lnTo>
                <a:lnTo>
                  <a:pt x="278279" y="3439959"/>
                </a:lnTo>
                <a:lnTo>
                  <a:pt x="317794" y="3462425"/>
                </a:lnTo>
                <a:lnTo>
                  <a:pt x="359139" y="3481849"/>
                </a:lnTo>
                <a:lnTo>
                  <a:pt x="402163" y="3498081"/>
                </a:lnTo>
                <a:lnTo>
                  <a:pt x="446715" y="3510970"/>
                </a:lnTo>
                <a:lnTo>
                  <a:pt x="492643" y="3520363"/>
                </a:lnTo>
                <a:lnTo>
                  <a:pt x="539796" y="3526110"/>
                </a:lnTo>
                <a:lnTo>
                  <a:pt x="588022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717905" y="1412494"/>
            <a:ext cx="286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Information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Gain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attribute</a:t>
            </a:r>
            <a:r>
              <a:rPr sz="1400" spc="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“outlook”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717905" y="1839214"/>
            <a:ext cx="2865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 we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have: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17905" y="2052269"/>
            <a:ext cx="1913889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5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“sunny”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“overcast”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5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“rainy”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755904" y="2823972"/>
            <a:ext cx="3528060" cy="1624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180582" y="1204722"/>
            <a:ext cx="1073150" cy="594360"/>
          </a:xfrm>
          <a:custGeom>
            <a:avLst/>
            <a:gdLst/>
            <a:ahLst/>
            <a:cxnLst/>
            <a:rect l="l" t="t" r="r" b="b"/>
            <a:pathLst>
              <a:path w="1073150" h="594360">
                <a:moveTo>
                  <a:pt x="0" y="297179"/>
                </a:moveTo>
                <a:lnTo>
                  <a:pt x="14166" y="229053"/>
                </a:lnTo>
                <a:lnTo>
                  <a:pt x="54521" y="166506"/>
                </a:lnTo>
                <a:lnTo>
                  <a:pt x="83513" y="137884"/>
                </a:lnTo>
                <a:lnTo>
                  <a:pt x="117845" y="111327"/>
                </a:lnTo>
                <a:lnTo>
                  <a:pt x="157114" y="87058"/>
                </a:lnTo>
                <a:lnTo>
                  <a:pt x="200919" y="65300"/>
                </a:lnTo>
                <a:lnTo>
                  <a:pt x="248856" y="46278"/>
                </a:lnTo>
                <a:lnTo>
                  <a:pt x="300523" y="30213"/>
                </a:lnTo>
                <a:lnTo>
                  <a:pt x="355518" y="17329"/>
                </a:lnTo>
                <a:lnTo>
                  <a:pt x="413439" y="7851"/>
                </a:lnTo>
                <a:lnTo>
                  <a:pt x="473883" y="1999"/>
                </a:lnTo>
                <a:lnTo>
                  <a:pt x="536447" y="0"/>
                </a:lnTo>
                <a:lnTo>
                  <a:pt x="599012" y="1999"/>
                </a:lnTo>
                <a:lnTo>
                  <a:pt x="659456" y="7851"/>
                </a:lnTo>
                <a:lnTo>
                  <a:pt x="717377" y="17329"/>
                </a:lnTo>
                <a:lnTo>
                  <a:pt x="772372" y="30213"/>
                </a:lnTo>
                <a:lnTo>
                  <a:pt x="824039" y="46278"/>
                </a:lnTo>
                <a:lnTo>
                  <a:pt x="871976" y="65300"/>
                </a:lnTo>
                <a:lnTo>
                  <a:pt x="915781" y="87058"/>
                </a:lnTo>
                <a:lnTo>
                  <a:pt x="955050" y="111327"/>
                </a:lnTo>
                <a:lnTo>
                  <a:pt x="989382" y="137884"/>
                </a:lnTo>
                <a:lnTo>
                  <a:pt x="1018374" y="166506"/>
                </a:lnTo>
                <a:lnTo>
                  <a:pt x="1041623" y="196970"/>
                </a:lnTo>
                <a:lnTo>
                  <a:pt x="1069287" y="262530"/>
                </a:lnTo>
                <a:lnTo>
                  <a:pt x="1072895" y="297179"/>
                </a:lnTo>
                <a:lnTo>
                  <a:pt x="1069287" y="331829"/>
                </a:lnTo>
                <a:lnTo>
                  <a:pt x="1041623" y="397389"/>
                </a:lnTo>
                <a:lnTo>
                  <a:pt x="1018374" y="427853"/>
                </a:lnTo>
                <a:lnTo>
                  <a:pt x="989382" y="456475"/>
                </a:lnTo>
                <a:lnTo>
                  <a:pt x="955050" y="483032"/>
                </a:lnTo>
                <a:lnTo>
                  <a:pt x="915781" y="507301"/>
                </a:lnTo>
                <a:lnTo>
                  <a:pt x="871976" y="529059"/>
                </a:lnTo>
                <a:lnTo>
                  <a:pt x="824039" y="548081"/>
                </a:lnTo>
                <a:lnTo>
                  <a:pt x="772372" y="564146"/>
                </a:lnTo>
                <a:lnTo>
                  <a:pt x="717377" y="577030"/>
                </a:lnTo>
                <a:lnTo>
                  <a:pt x="659456" y="586508"/>
                </a:lnTo>
                <a:lnTo>
                  <a:pt x="599012" y="592360"/>
                </a:lnTo>
                <a:lnTo>
                  <a:pt x="536447" y="594360"/>
                </a:lnTo>
                <a:lnTo>
                  <a:pt x="473883" y="592360"/>
                </a:lnTo>
                <a:lnTo>
                  <a:pt x="413439" y="586508"/>
                </a:lnTo>
                <a:lnTo>
                  <a:pt x="355518" y="577030"/>
                </a:lnTo>
                <a:lnTo>
                  <a:pt x="300523" y="564146"/>
                </a:lnTo>
                <a:lnTo>
                  <a:pt x="248856" y="548081"/>
                </a:lnTo>
                <a:lnTo>
                  <a:pt x="200919" y="529059"/>
                </a:lnTo>
                <a:lnTo>
                  <a:pt x="157114" y="507301"/>
                </a:lnTo>
                <a:lnTo>
                  <a:pt x="117845" y="483032"/>
                </a:lnTo>
                <a:lnTo>
                  <a:pt x="83513" y="456475"/>
                </a:lnTo>
                <a:lnTo>
                  <a:pt x="54521" y="427853"/>
                </a:lnTo>
                <a:lnTo>
                  <a:pt x="31272" y="397389"/>
                </a:lnTo>
                <a:lnTo>
                  <a:pt x="3608" y="331829"/>
                </a:lnTo>
                <a:lnTo>
                  <a:pt x="0" y="297179"/>
                </a:lnTo>
                <a:close/>
              </a:path>
            </a:pathLst>
          </a:custGeom>
          <a:ln w="2895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6424421" y="1370202"/>
            <a:ext cx="584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oo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5357621" y="2140457"/>
            <a:ext cx="719455" cy="1341120"/>
          </a:xfrm>
          <a:custGeom>
            <a:avLst/>
            <a:gdLst/>
            <a:ahLst/>
            <a:cxnLst/>
            <a:rect l="l" t="t" r="r" b="b"/>
            <a:pathLst>
              <a:path w="719454" h="1341120">
                <a:moveTo>
                  <a:pt x="0" y="1341120"/>
                </a:moveTo>
                <a:lnTo>
                  <a:pt x="719327" y="1341120"/>
                </a:lnTo>
                <a:lnTo>
                  <a:pt x="719327" y="0"/>
                </a:lnTo>
                <a:lnTo>
                  <a:pt x="0" y="0"/>
                </a:lnTo>
                <a:lnTo>
                  <a:pt x="0" y="13411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5585840" y="2125446"/>
            <a:ext cx="26352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/>
          <p:nvPr/>
        </p:nvSpPr>
        <p:spPr>
          <a:xfrm>
            <a:off x="7381493" y="2140457"/>
            <a:ext cx="721360" cy="1341120"/>
          </a:xfrm>
          <a:custGeom>
            <a:avLst/>
            <a:gdLst/>
            <a:ahLst/>
            <a:cxnLst/>
            <a:rect l="l" t="t" r="r" b="b"/>
            <a:pathLst>
              <a:path w="721359" h="1341120">
                <a:moveTo>
                  <a:pt x="0" y="1341120"/>
                </a:moveTo>
                <a:lnTo>
                  <a:pt x="720851" y="1341120"/>
                </a:lnTo>
                <a:lnTo>
                  <a:pt x="720851" y="0"/>
                </a:lnTo>
                <a:lnTo>
                  <a:pt x="0" y="0"/>
                </a:lnTo>
                <a:lnTo>
                  <a:pt x="0" y="13411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7610602" y="2125446"/>
            <a:ext cx="26352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7226807" y="1469110"/>
            <a:ext cx="667537" cy="822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7252716" y="1494789"/>
            <a:ext cx="527050" cy="645160"/>
          </a:xfrm>
          <a:custGeom>
            <a:avLst/>
            <a:gdLst/>
            <a:ahLst/>
            <a:cxnLst/>
            <a:rect l="l" t="t" r="r" b="b"/>
            <a:pathLst>
              <a:path w="527050" h="645160">
                <a:moveTo>
                  <a:pt x="482345" y="568706"/>
                </a:moveTo>
                <a:lnTo>
                  <a:pt x="450595" y="568706"/>
                </a:lnTo>
                <a:lnTo>
                  <a:pt x="488695" y="644906"/>
                </a:lnTo>
                <a:lnTo>
                  <a:pt x="520445" y="581406"/>
                </a:lnTo>
                <a:lnTo>
                  <a:pt x="482345" y="581406"/>
                </a:lnTo>
                <a:lnTo>
                  <a:pt x="482345" y="568706"/>
                </a:lnTo>
                <a:close/>
              </a:path>
              <a:path w="527050" h="645160">
                <a:moveTo>
                  <a:pt x="482345" y="6350"/>
                </a:moveTo>
                <a:lnTo>
                  <a:pt x="482345" y="581406"/>
                </a:lnTo>
                <a:lnTo>
                  <a:pt x="495045" y="581406"/>
                </a:lnTo>
                <a:lnTo>
                  <a:pt x="495045" y="12700"/>
                </a:lnTo>
                <a:lnTo>
                  <a:pt x="488695" y="12700"/>
                </a:lnTo>
                <a:lnTo>
                  <a:pt x="482345" y="6350"/>
                </a:lnTo>
                <a:close/>
              </a:path>
              <a:path w="527050" h="645160">
                <a:moveTo>
                  <a:pt x="526795" y="568706"/>
                </a:moveTo>
                <a:lnTo>
                  <a:pt x="495045" y="568706"/>
                </a:lnTo>
                <a:lnTo>
                  <a:pt x="495045" y="581406"/>
                </a:lnTo>
                <a:lnTo>
                  <a:pt x="520445" y="581406"/>
                </a:lnTo>
                <a:lnTo>
                  <a:pt x="526795" y="568706"/>
                </a:lnTo>
                <a:close/>
              </a:path>
              <a:path w="527050" h="645160">
                <a:moveTo>
                  <a:pt x="492251" y="0"/>
                </a:moveTo>
                <a:lnTo>
                  <a:pt x="0" y="0"/>
                </a:lnTo>
                <a:lnTo>
                  <a:pt x="0" y="12700"/>
                </a:lnTo>
                <a:lnTo>
                  <a:pt x="482345" y="12700"/>
                </a:lnTo>
                <a:lnTo>
                  <a:pt x="482345" y="6350"/>
                </a:lnTo>
                <a:lnTo>
                  <a:pt x="495045" y="6350"/>
                </a:lnTo>
                <a:lnTo>
                  <a:pt x="495045" y="2794"/>
                </a:lnTo>
                <a:lnTo>
                  <a:pt x="492251" y="0"/>
                </a:lnTo>
                <a:close/>
              </a:path>
              <a:path w="527050" h="645160">
                <a:moveTo>
                  <a:pt x="495045" y="6350"/>
                </a:moveTo>
                <a:lnTo>
                  <a:pt x="482345" y="6350"/>
                </a:lnTo>
                <a:lnTo>
                  <a:pt x="488695" y="12700"/>
                </a:lnTo>
                <a:lnTo>
                  <a:pt x="495045" y="12700"/>
                </a:lnTo>
                <a:lnTo>
                  <a:pt x="495045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612891" y="1469110"/>
            <a:ext cx="641629" cy="822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5678423" y="1494789"/>
            <a:ext cx="501015" cy="645160"/>
          </a:xfrm>
          <a:custGeom>
            <a:avLst/>
            <a:gdLst/>
            <a:ahLst/>
            <a:cxnLst/>
            <a:rect l="l" t="t" r="r" b="b"/>
            <a:pathLst>
              <a:path w="501014" h="645160">
                <a:moveTo>
                  <a:pt x="31750" y="568706"/>
                </a:moveTo>
                <a:lnTo>
                  <a:pt x="0" y="568706"/>
                </a:lnTo>
                <a:lnTo>
                  <a:pt x="38100" y="644906"/>
                </a:lnTo>
                <a:lnTo>
                  <a:pt x="69850" y="581406"/>
                </a:lnTo>
                <a:lnTo>
                  <a:pt x="31750" y="581406"/>
                </a:lnTo>
                <a:lnTo>
                  <a:pt x="31750" y="568706"/>
                </a:lnTo>
                <a:close/>
              </a:path>
              <a:path w="501014" h="645160">
                <a:moveTo>
                  <a:pt x="501014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581406"/>
                </a:lnTo>
                <a:lnTo>
                  <a:pt x="44450" y="581406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501014" y="6350"/>
                </a:lnTo>
                <a:lnTo>
                  <a:pt x="501014" y="0"/>
                </a:lnTo>
                <a:close/>
              </a:path>
              <a:path w="501014" h="645160">
                <a:moveTo>
                  <a:pt x="76200" y="568706"/>
                </a:moveTo>
                <a:lnTo>
                  <a:pt x="44450" y="568706"/>
                </a:lnTo>
                <a:lnTo>
                  <a:pt x="44450" y="581406"/>
                </a:lnTo>
                <a:lnTo>
                  <a:pt x="69850" y="581406"/>
                </a:lnTo>
                <a:lnTo>
                  <a:pt x="76200" y="568706"/>
                </a:lnTo>
                <a:close/>
              </a:path>
              <a:path w="501014" h="64516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501014" h="645160">
                <a:moveTo>
                  <a:pt x="501014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501014" y="12700"/>
                </a:lnTo>
                <a:lnTo>
                  <a:pt x="501014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079619" y="1512188"/>
            <a:ext cx="46418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7891398" y="1512188"/>
            <a:ext cx="423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Rai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6357365" y="2145029"/>
            <a:ext cx="719455" cy="1219200"/>
          </a:xfrm>
          <a:custGeom>
            <a:avLst/>
            <a:gdLst/>
            <a:ahLst/>
            <a:cxnLst/>
            <a:rect l="l" t="t" r="r" b="b"/>
            <a:pathLst>
              <a:path w="719454" h="1219200">
                <a:moveTo>
                  <a:pt x="0" y="1219200"/>
                </a:moveTo>
                <a:lnTo>
                  <a:pt x="719328" y="1219200"/>
                </a:lnTo>
                <a:lnTo>
                  <a:pt x="719328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 txBox="1"/>
          <p:nvPr/>
        </p:nvSpPr>
        <p:spPr>
          <a:xfrm>
            <a:off x="6585331" y="2196885"/>
            <a:ext cx="263525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6612635" y="1772399"/>
            <a:ext cx="256108" cy="5242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6678168" y="1798320"/>
            <a:ext cx="76200" cy="346075"/>
          </a:xfrm>
          <a:custGeom>
            <a:avLst/>
            <a:gdLst/>
            <a:ahLst/>
            <a:cxnLst/>
            <a:rect l="l" t="t" r="r" b="b"/>
            <a:pathLst>
              <a:path w="76200" h="346075">
                <a:moveTo>
                  <a:pt x="31750" y="269874"/>
                </a:moveTo>
                <a:lnTo>
                  <a:pt x="0" y="269874"/>
                </a:lnTo>
                <a:lnTo>
                  <a:pt x="38100" y="346074"/>
                </a:lnTo>
                <a:lnTo>
                  <a:pt x="69850" y="282574"/>
                </a:lnTo>
                <a:lnTo>
                  <a:pt x="31750" y="282574"/>
                </a:lnTo>
                <a:lnTo>
                  <a:pt x="31750" y="269874"/>
                </a:lnTo>
                <a:close/>
              </a:path>
              <a:path w="76200" h="346075">
                <a:moveTo>
                  <a:pt x="44450" y="0"/>
                </a:moveTo>
                <a:lnTo>
                  <a:pt x="31750" y="0"/>
                </a:lnTo>
                <a:lnTo>
                  <a:pt x="31750" y="282574"/>
                </a:lnTo>
                <a:lnTo>
                  <a:pt x="44450" y="282574"/>
                </a:lnTo>
                <a:lnTo>
                  <a:pt x="44450" y="0"/>
                </a:lnTo>
                <a:close/>
              </a:path>
              <a:path w="76200" h="346075">
                <a:moveTo>
                  <a:pt x="76200" y="269874"/>
                </a:moveTo>
                <a:lnTo>
                  <a:pt x="44450" y="269874"/>
                </a:lnTo>
                <a:lnTo>
                  <a:pt x="44450" y="282574"/>
                </a:lnTo>
                <a:lnTo>
                  <a:pt x="69850" y="282574"/>
                </a:lnTo>
                <a:lnTo>
                  <a:pt x="76200" y="269874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6749033" y="1810004"/>
            <a:ext cx="656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2481608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pc="-5" dirty="0">
                <a:solidFill>
                  <a:srgbClr val="002060"/>
                </a:solidFill>
              </a:rPr>
              <a:t>Introduction </a:t>
            </a:r>
            <a:r>
              <a:rPr lang="en-IN" spc="-20" dirty="0">
                <a:solidFill>
                  <a:srgbClr val="002060"/>
                </a:solidFill>
              </a:rPr>
              <a:t>to Data</a:t>
            </a:r>
            <a:r>
              <a:rPr lang="en-IN" spc="130" dirty="0">
                <a:solidFill>
                  <a:srgbClr val="002060"/>
                </a:solidFill>
              </a:rPr>
              <a:t> </a:t>
            </a:r>
            <a:r>
              <a:rPr lang="en-IN" spc="-15" dirty="0">
                <a:solidFill>
                  <a:srgbClr val="002060"/>
                </a:solidFill>
              </a:rPr>
              <a:t>Types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033272"/>
            <a:ext cx="4207764" cy="363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97408" y="1357883"/>
            <a:ext cx="3250692" cy="1328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059180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10" h="3528060">
                <a:moveTo>
                  <a:pt x="3517646" y="0"/>
                </a:moveTo>
                <a:lnTo>
                  <a:pt x="588022" y="0"/>
                </a:lnTo>
                <a:lnTo>
                  <a:pt x="539796" y="1949"/>
                </a:lnTo>
                <a:lnTo>
                  <a:pt x="492643" y="7696"/>
                </a:lnTo>
                <a:lnTo>
                  <a:pt x="446715" y="17089"/>
                </a:lnTo>
                <a:lnTo>
                  <a:pt x="402163" y="29978"/>
                </a:lnTo>
                <a:lnTo>
                  <a:pt x="359139" y="46210"/>
                </a:lnTo>
                <a:lnTo>
                  <a:pt x="317794" y="65634"/>
                </a:lnTo>
                <a:lnTo>
                  <a:pt x="278279" y="88099"/>
                </a:lnTo>
                <a:lnTo>
                  <a:pt x="240745" y="113454"/>
                </a:lnTo>
                <a:lnTo>
                  <a:pt x="205345" y="141547"/>
                </a:lnTo>
                <a:lnTo>
                  <a:pt x="172229" y="172227"/>
                </a:lnTo>
                <a:lnTo>
                  <a:pt x="141548" y="205343"/>
                </a:lnTo>
                <a:lnTo>
                  <a:pt x="113455" y="240743"/>
                </a:lnTo>
                <a:lnTo>
                  <a:pt x="88100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100" y="3249780"/>
                </a:lnTo>
                <a:lnTo>
                  <a:pt x="113455" y="3287314"/>
                </a:lnTo>
                <a:lnTo>
                  <a:pt x="141548" y="3322714"/>
                </a:lnTo>
                <a:lnTo>
                  <a:pt x="172229" y="3355830"/>
                </a:lnTo>
                <a:lnTo>
                  <a:pt x="205345" y="3386511"/>
                </a:lnTo>
                <a:lnTo>
                  <a:pt x="240745" y="3414604"/>
                </a:lnTo>
                <a:lnTo>
                  <a:pt x="278279" y="3439959"/>
                </a:lnTo>
                <a:lnTo>
                  <a:pt x="317794" y="3462425"/>
                </a:lnTo>
                <a:lnTo>
                  <a:pt x="359139" y="3481849"/>
                </a:lnTo>
                <a:lnTo>
                  <a:pt x="402163" y="3498081"/>
                </a:lnTo>
                <a:lnTo>
                  <a:pt x="446715" y="3510970"/>
                </a:lnTo>
                <a:lnTo>
                  <a:pt x="492643" y="3520363"/>
                </a:lnTo>
                <a:lnTo>
                  <a:pt x="539796" y="3526110"/>
                </a:lnTo>
                <a:lnTo>
                  <a:pt x="588022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717905" y="1412494"/>
            <a:ext cx="2960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Information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Gain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attribute</a:t>
            </a:r>
            <a:r>
              <a:rPr sz="1400" spc="2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“humidity”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717905" y="1839214"/>
            <a:ext cx="2865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 we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have: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17905" y="2052269"/>
            <a:ext cx="182435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7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“high”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7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“normal”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748283" y="2738627"/>
            <a:ext cx="3541776" cy="1345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360414" y="1355597"/>
            <a:ext cx="1298575" cy="594360"/>
          </a:xfrm>
          <a:custGeom>
            <a:avLst/>
            <a:gdLst/>
            <a:ahLst/>
            <a:cxnLst/>
            <a:rect l="l" t="t" r="r" b="b"/>
            <a:pathLst>
              <a:path w="1298575" h="594360">
                <a:moveTo>
                  <a:pt x="0" y="297179"/>
                </a:moveTo>
                <a:lnTo>
                  <a:pt x="11707" y="240720"/>
                </a:lnTo>
                <a:lnTo>
                  <a:pt x="45379" y="187832"/>
                </a:lnTo>
                <a:lnTo>
                  <a:pt x="98837" y="139513"/>
                </a:lnTo>
                <a:lnTo>
                  <a:pt x="132305" y="117378"/>
                </a:lnTo>
                <a:lnTo>
                  <a:pt x="169903" y="96760"/>
                </a:lnTo>
                <a:lnTo>
                  <a:pt x="211359" y="77782"/>
                </a:lnTo>
                <a:lnTo>
                  <a:pt x="256401" y="60570"/>
                </a:lnTo>
                <a:lnTo>
                  <a:pt x="304756" y="45249"/>
                </a:lnTo>
                <a:lnTo>
                  <a:pt x="356152" y="31942"/>
                </a:lnTo>
                <a:lnTo>
                  <a:pt x="410317" y="20775"/>
                </a:lnTo>
                <a:lnTo>
                  <a:pt x="466979" y="11873"/>
                </a:lnTo>
                <a:lnTo>
                  <a:pt x="525866" y="5360"/>
                </a:lnTo>
                <a:lnTo>
                  <a:pt x="586704" y="1360"/>
                </a:lnTo>
                <a:lnTo>
                  <a:pt x="649224" y="0"/>
                </a:lnTo>
                <a:lnTo>
                  <a:pt x="711743" y="1360"/>
                </a:lnTo>
                <a:lnTo>
                  <a:pt x="772581" y="5360"/>
                </a:lnTo>
                <a:lnTo>
                  <a:pt x="831468" y="11873"/>
                </a:lnTo>
                <a:lnTo>
                  <a:pt x="888130" y="20775"/>
                </a:lnTo>
                <a:lnTo>
                  <a:pt x="942295" y="31942"/>
                </a:lnTo>
                <a:lnTo>
                  <a:pt x="993691" y="45249"/>
                </a:lnTo>
                <a:lnTo>
                  <a:pt x="1042046" y="60570"/>
                </a:lnTo>
                <a:lnTo>
                  <a:pt x="1087088" y="77782"/>
                </a:lnTo>
                <a:lnTo>
                  <a:pt x="1128544" y="96760"/>
                </a:lnTo>
                <a:lnTo>
                  <a:pt x="1166142" y="117378"/>
                </a:lnTo>
                <a:lnTo>
                  <a:pt x="1199610" y="139513"/>
                </a:lnTo>
                <a:lnTo>
                  <a:pt x="1253068" y="187832"/>
                </a:lnTo>
                <a:lnTo>
                  <a:pt x="1286740" y="240720"/>
                </a:lnTo>
                <a:lnTo>
                  <a:pt x="1298447" y="297179"/>
                </a:lnTo>
                <a:lnTo>
                  <a:pt x="1295475" y="325793"/>
                </a:lnTo>
                <a:lnTo>
                  <a:pt x="1272513" y="380591"/>
                </a:lnTo>
                <a:lnTo>
                  <a:pt x="1228676" y="431320"/>
                </a:lnTo>
                <a:lnTo>
                  <a:pt x="1166142" y="476981"/>
                </a:lnTo>
                <a:lnTo>
                  <a:pt x="1128544" y="497599"/>
                </a:lnTo>
                <a:lnTo>
                  <a:pt x="1087088" y="516577"/>
                </a:lnTo>
                <a:lnTo>
                  <a:pt x="1042046" y="533789"/>
                </a:lnTo>
                <a:lnTo>
                  <a:pt x="993691" y="549110"/>
                </a:lnTo>
                <a:lnTo>
                  <a:pt x="942295" y="562417"/>
                </a:lnTo>
                <a:lnTo>
                  <a:pt x="888130" y="573584"/>
                </a:lnTo>
                <a:lnTo>
                  <a:pt x="831468" y="582486"/>
                </a:lnTo>
                <a:lnTo>
                  <a:pt x="772581" y="588999"/>
                </a:lnTo>
                <a:lnTo>
                  <a:pt x="711743" y="592999"/>
                </a:lnTo>
                <a:lnTo>
                  <a:pt x="649224" y="594359"/>
                </a:lnTo>
                <a:lnTo>
                  <a:pt x="586704" y="592999"/>
                </a:lnTo>
                <a:lnTo>
                  <a:pt x="525866" y="588999"/>
                </a:lnTo>
                <a:lnTo>
                  <a:pt x="466979" y="582486"/>
                </a:lnTo>
                <a:lnTo>
                  <a:pt x="410317" y="573584"/>
                </a:lnTo>
                <a:lnTo>
                  <a:pt x="356152" y="562417"/>
                </a:lnTo>
                <a:lnTo>
                  <a:pt x="304756" y="549110"/>
                </a:lnTo>
                <a:lnTo>
                  <a:pt x="256401" y="533789"/>
                </a:lnTo>
                <a:lnTo>
                  <a:pt x="211359" y="516577"/>
                </a:lnTo>
                <a:lnTo>
                  <a:pt x="169903" y="497599"/>
                </a:lnTo>
                <a:lnTo>
                  <a:pt x="132305" y="476981"/>
                </a:lnTo>
                <a:lnTo>
                  <a:pt x="98837" y="454846"/>
                </a:lnTo>
                <a:lnTo>
                  <a:pt x="45379" y="406527"/>
                </a:lnTo>
                <a:lnTo>
                  <a:pt x="11707" y="353639"/>
                </a:lnTo>
                <a:lnTo>
                  <a:pt x="0" y="297179"/>
                </a:lnTo>
                <a:close/>
              </a:path>
            </a:pathLst>
          </a:custGeom>
          <a:ln w="2895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6666992" y="1521078"/>
            <a:ext cx="6870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Humidity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5750814" y="2291333"/>
            <a:ext cx="721360" cy="1784985"/>
          </a:xfrm>
          <a:custGeom>
            <a:avLst/>
            <a:gdLst/>
            <a:ahLst/>
            <a:cxnLst/>
            <a:rect l="l" t="t" r="r" b="b"/>
            <a:pathLst>
              <a:path w="721360" h="1784985">
                <a:moveTo>
                  <a:pt x="0" y="1784604"/>
                </a:moveTo>
                <a:lnTo>
                  <a:pt x="720851" y="1784604"/>
                </a:lnTo>
                <a:lnTo>
                  <a:pt x="720851" y="0"/>
                </a:lnTo>
                <a:lnTo>
                  <a:pt x="0" y="0"/>
                </a:lnTo>
                <a:lnTo>
                  <a:pt x="0" y="1784604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5979921" y="2242159"/>
            <a:ext cx="264160" cy="1818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  no  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/>
          <p:nvPr/>
        </p:nvSpPr>
        <p:spPr>
          <a:xfrm>
            <a:off x="7639050" y="2291333"/>
            <a:ext cx="721360" cy="1784985"/>
          </a:xfrm>
          <a:custGeom>
            <a:avLst/>
            <a:gdLst/>
            <a:ahLst/>
            <a:cxnLst/>
            <a:rect l="l" t="t" r="r" b="b"/>
            <a:pathLst>
              <a:path w="721359" h="1784985">
                <a:moveTo>
                  <a:pt x="0" y="1784604"/>
                </a:moveTo>
                <a:lnTo>
                  <a:pt x="720851" y="1784604"/>
                </a:lnTo>
                <a:lnTo>
                  <a:pt x="720851" y="0"/>
                </a:lnTo>
                <a:lnTo>
                  <a:pt x="0" y="0"/>
                </a:lnTo>
                <a:lnTo>
                  <a:pt x="0" y="1784604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7867015" y="2242159"/>
            <a:ext cx="264795" cy="1818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yes  yes  y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  yes  yes  yes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7632192" y="1619986"/>
            <a:ext cx="518147" cy="822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7658100" y="1645666"/>
            <a:ext cx="378460" cy="645160"/>
          </a:xfrm>
          <a:custGeom>
            <a:avLst/>
            <a:gdLst/>
            <a:ahLst/>
            <a:cxnLst/>
            <a:rect l="l" t="t" r="r" b="b"/>
            <a:pathLst>
              <a:path w="378459" h="645160">
                <a:moveTo>
                  <a:pt x="334009" y="568706"/>
                </a:moveTo>
                <a:lnTo>
                  <a:pt x="302259" y="568706"/>
                </a:lnTo>
                <a:lnTo>
                  <a:pt x="340359" y="644906"/>
                </a:lnTo>
                <a:lnTo>
                  <a:pt x="372109" y="581406"/>
                </a:lnTo>
                <a:lnTo>
                  <a:pt x="334009" y="581406"/>
                </a:lnTo>
                <a:lnTo>
                  <a:pt x="334009" y="568706"/>
                </a:lnTo>
                <a:close/>
              </a:path>
              <a:path w="378459" h="645160">
                <a:moveTo>
                  <a:pt x="334009" y="6350"/>
                </a:moveTo>
                <a:lnTo>
                  <a:pt x="334009" y="581406"/>
                </a:lnTo>
                <a:lnTo>
                  <a:pt x="346709" y="581406"/>
                </a:lnTo>
                <a:lnTo>
                  <a:pt x="346709" y="12700"/>
                </a:lnTo>
                <a:lnTo>
                  <a:pt x="340359" y="12700"/>
                </a:lnTo>
                <a:lnTo>
                  <a:pt x="334009" y="6350"/>
                </a:lnTo>
                <a:close/>
              </a:path>
              <a:path w="378459" h="645160">
                <a:moveTo>
                  <a:pt x="378459" y="568706"/>
                </a:moveTo>
                <a:lnTo>
                  <a:pt x="346709" y="568706"/>
                </a:lnTo>
                <a:lnTo>
                  <a:pt x="346709" y="581406"/>
                </a:lnTo>
                <a:lnTo>
                  <a:pt x="372109" y="581406"/>
                </a:lnTo>
                <a:lnTo>
                  <a:pt x="378459" y="568706"/>
                </a:lnTo>
                <a:close/>
              </a:path>
              <a:path w="378459" h="645160">
                <a:moveTo>
                  <a:pt x="343916" y="0"/>
                </a:moveTo>
                <a:lnTo>
                  <a:pt x="0" y="0"/>
                </a:lnTo>
                <a:lnTo>
                  <a:pt x="0" y="12700"/>
                </a:lnTo>
                <a:lnTo>
                  <a:pt x="334009" y="12700"/>
                </a:lnTo>
                <a:lnTo>
                  <a:pt x="334009" y="6350"/>
                </a:lnTo>
                <a:lnTo>
                  <a:pt x="346709" y="6350"/>
                </a:lnTo>
                <a:lnTo>
                  <a:pt x="346709" y="2794"/>
                </a:lnTo>
                <a:lnTo>
                  <a:pt x="343916" y="0"/>
                </a:lnTo>
                <a:close/>
              </a:path>
              <a:path w="378459" h="645160">
                <a:moveTo>
                  <a:pt x="346709" y="6350"/>
                </a:moveTo>
                <a:lnTo>
                  <a:pt x="334009" y="6350"/>
                </a:lnTo>
                <a:lnTo>
                  <a:pt x="340359" y="12700"/>
                </a:lnTo>
                <a:lnTo>
                  <a:pt x="346709" y="12700"/>
                </a:lnTo>
                <a:lnTo>
                  <a:pt x="346709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6007608" y="1619986"/>
            <a:ext cx="428205" cy="822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6073140" y="1645666"/>
            <a:ext cx="287655" cy="645160"/>
          </a:xfrm>
          <a:custGeom>
            <a:avLst/>
            <a:gdLst/>
            <a:ahLst/>
            <a:cxnLst/>
            <a:rect l="l" t="t" r="r" b="b"/>
            <a:pathLst>
              <a:path w="287654" h="645160">
                <a:moveTo>
                  <a:pt x="31750" y="568706"/>
                </a:moveTo>
                <a:lnTo>
                  <a:pt x="0" y="568706"/>
                </a:lnTo>
                <a:lnTo>
                  <a:pt x="38100" y="644906"/>
                </a:lnTo>
                <a:lnTo>
                  <a:pt x="69850" y="581406"/>
                </a:lnTo>
                <a:lnTo>
                  <a:pt x="31750" y="581406"/>
                </a:lnTo>
                <a:lnTo>
                  <a:pt x="31750" y="568706"/>
                </a:lnTo>
                <a:close/>
              </a:path>
              <a:path w="287654" h="645160">
                <a:moveTo>
                  <a:pt x="287527" y="0"/>
                </a:moveTo>
                <a:lnTo>
                  <a:pt x="34544" y="0"/>
                </a:lnTo>
                <a:lnTo>
                  <a:pt x="31750" y="2794"/>
                </a:lnTo>
                <a:lnTo>
                  <a:pt x="31750" y="581406"/>
                </a:lnTo>
                <a:lnTo>
                  <a:pt x="44450" y="581406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287527" y="6350"/>
                </a:lnTo>
                <a:lnTo>
                  <a:pt x="287527" y="0"/>
                </a:lnTo>
                <a:close/>
              </a:path>
              <a:path w="287654" h="645160">
                <a:moveTo>
                  <a:pt x="76200" y="568706"/>
                </a:moveTo>
                <a:lnTo>
                  <a:pt x="44450" y="568706"/>
                </a:lnTo>
                <a:lnTo>
                  <a:pt x="44450" y="581406"/>
                </a:lnTo>
                <a:lnTo>
                  <a:pt x="69850" y="581406"/>
                </a:lnTo>
                <a:lnTo>
                  <a:pt x="76200" y="568706"/>
                </a:lnTo>
                <a:close/>
              </a:path>
              <a:path w="287654" h="64516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87654" h="645160">
                <a:moveTo>
                  <a:pt x="287527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287527" y="12700"/>
                </a:lnTo>
                <a:lnTo>
                  <a:pt x="287527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665978" y="1673479"/>
            <a:ext cx="337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igh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8002651" y="1649349"/>
            <a:ext cx="543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40436" y="1033272"/>
            <a:ext cx="4207764" cy="3630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97408" y="1357883"/>
            <a:ext cx="3514344" cy="1542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059180"/>
            <a:ext cx="4105910" cy="3528060"/>
          </a:xfrm>
          <a:custGeom>
            <a:avLst/>
            <a:gdLst/>
            <a:ahLst/>
            <a:cxnLst/>
            <a:rect l="l" t="t" r="r" b="b"/>
            <a:pathLst>
              <a:path w="4105910" h="3528060">
                <a:moveTo>
                  <a:pt x="3517646" y="0"/>
                </a:moveTo>
                <a:lnTo>
                  <a:pt x="588022" y="0"/>
                </a:lnTo>
                <a:lnTo>
                  <a:pt x="539796" y="1949"/>
                </a:lnTo>
                <a:lnTo>
                  <a:pt x="492643" y="7696"/>
                </a:lnTo>
                <a:lnTo>
                  <a:pt x="446715" y="17089"/>
                </a:lnTo>
                <a:lnTo>
                  <a:pt x="402163" y="29978"/>
                </a:lnTo>
                <a:lnTo>
                  <a:pt x="359139" y="46210"/>
                </a:lnTo>
                <a:lnTo>
                  <a:pt x="317794" y="65634"/>
                </a:lnTo>
                <a:lnTo>
                  <a:pt x="278279" y="88099"/>
                </a:lnTo>
                <a:lnTo>
                  <a:pt x="240745" y="113454"/>
                </a:lnTo>
                <a:lnTo>
                  <a:pt x="205345" y="141547"/>
                </a:lnTo>
                <a:lnTo>
                  <a:pt x="172229" y="172227"/>
                </a:lnTo>
                <a:lnTo>
                  <a:pt x="141548" y="205343"/>
                </a:lnTo>
                <a:lnTo>
                  <a:pt x="113455" y="240743"/>
                </a:lnTo>
                <a:lnTo>
                  <a:pt x="88100" y="278275"/>
                </a:lnTo>
                <a:lnTo>
                  <a:pt x="65634" y="317789"/>
                </a:lnTo>
                <a:lnTo>
                  <a:pt x="46210" y="359134"/>
                </a:lnTo>
                <a:lnTo>
                  <a:pt x="29978" y="402157"/>
                </a:lnTo>
                <a:lnTo>
                  <a:pt x="17089" y="446707"/>
                </a:lnTo>
                <a:lnTo>
                  <a:pt x="7696" y="492634"/>
                </a:lnTo>
                <a:lnTo>
                  <a:pt x="1949" y="539785"/>
                </a:lnTo>
                <a:lnTo>
                  <a:pt x="0" y="588010"/>
                </a:lnTo>
                <a:lnTo>
                  <a:pt x="0" y="2940037"/>
                </a:lnTo>
                <a:lnTo>
                  <a:pt x="1949" y="2988263"/>
                </a:lnTo>
                <a:lnTo>
                  <a:pt x="7696" y="3035416"/>
                </a:lnTo>
                <a:lnTo>
                  <a:pt x="17089" y="3081344"/>
                </a:lnTo>
                <a:lnTo>
                  <a:pt x="29978" y="3125896"/>
                </a:lnTo>
                <a:lnTo>
                  <a:pt x="46210" y="3168920"/>
                </a:lnTo>
                <a:lnTo>
                  <a:pt x="65634" y="3210265"/>
                </a:lnTo>
                <a:lnTo>
                  <a:pt x="88100" y="3249780"/>
                </a:lnTo>
                <a:lnTo>
                  <a:pt x="113455" y="3287314"/>
                </a:lnTo>
                <a:lnTo>
                  <a:pt x="141548" y="3322714"/>
                </a:lnTo>
                <a:lnTo>
                  <a:pt x="172229" y="3355830"/>
                </a:lnTo>
                <a:lnTo>
                  <a:pt x="205345" y="3386511"/>
                </a:lnTo>
                <a:lnTo>
                  <a:pt x="240745" y="3414604"/>
                </a:lnTo>
                <a:lnTo>
                  <a:pt x="278279" y="3439959"/>
                </a:lnTo>
                <a:lnTo>
                  <a:pt x="317794" y="3462425"/>
                </a:lnTo>
                <a:lnTo>
                  <a:pt x="359139" y="3481849"/>
                </a:lnTo>
                <a:lnTo>
                  <a:pt x="402163" y="3498081"/>
                </a:lnTo>
                <a:lnTo>
                  <a:pt x="446715" y="3510970"/>
                </a:lnTo>
                <a:lnTo>
                  <a:pt x="492643" y="3520363"/>
                </a:lnTo>
                <a:lnTo>
                  <a:pt x="539796" y="3526110"/>
                </a:lnTo>
                <a:lnTo>
                  <a:pt x="588022" y="3528060"/>
                </a:lnTo>
                <a:lnTo>
                  <a:pt x="3517646" y="3528060"/>
                </a:lnTo>
                <a:lnTo>
                  <a:pt x="3565870" y="3526110"/>
                </a:lnTo>
                <a:lnTo>
                  <a:pt x="3613021" y="3520363"/>
                </a:lnTo>
                <a:lnTo>
                  <a:pt x="3658948" y="3510970"/>
                </a:lnTo>
                <a:lnTo>
                  <a:pt x="3703498" y="3498081"/>
                </a:lnTo>
                <a:lnTo>
                  <a:pt x="3746521" y="3481849"/>
                </a:lnTo>
                <a:lnTo>
                  <a:pt x="3787866" y="3462425"/>
                </a:lnTo>
                <a:lnTo>
                  <a:pt x="3827380" y="3439959"/>
                </a:lnTo>
                <a:lnTo>
                  <a:pt x="3864912" y="3414604"/>
                </a:lnTo>
                <a:lnTo>
                  <a:pt x="3900312" y="3386511"/>
                </a:lnTo>
                <a:lnTo>
                  <a:pt x="3933428" y="3355830"/>
                </a:lnTo>
                <a:lnTo>
                  <a:pt x="3964108" y="3322714"/>
                </a:lnTo>
                <a:lnTo>
                  <a:pt x="3992201" y="3287314"/>
                </a:lnTo>
                <a:lnTo>
                  <a:pt x="4017556" y="3249780"/>
                </a:lnTo>
                <a:lnTo>
                  <a:pt x="4040021" y="3210265"/>
                </a:lnTo>
                <a:lnTo>
                  <a:pt x="4059445" y="3168920"/>
                </a:lnTo>
                <a:lnTo>
                  <a:pt x="4075677" y="3125896"/>
                </a:lnTo>
                <a:lnTo>
                  <a:pt x="4088566" y="3081344"/>
                </a:lnTo>
                <a:lnTo>
                  <a:pt x="4097959" y="3035416"/>
                </a:lnTo>
                <a:lnTo>
                  <a:pt x="4103706" y="2988263"/>
                </a:lnTo>
                <a:lnTo>
                  <a:pt x="4105655" y="2940037"/>
                </a:lnTo>
                <a:lnTo>
                  <a:pt x="4105655" y="588010"/>
                </a:lnTo>
                <a:lnTo>
                  <a:pt x="4103706" y="539785"/>
                </a:lnTo>
                <a:lnTo>
                  <a:pt x="4097959" y="492634"/>
                </a:lnTo>
                <a:lnTo>
                  <a:pt x="4088566" y="446707"/>
                </a:lnTo>
                <a:lnTo>
                  <a:pt x="4075677" y="402157"/>
                </a:lnTo>
                <a:lnTo>
                  <a:pt x="4059445" y="359134"/>
                </a:lnTo>
                <a:lnTo>
                  <a:pt x="4040021" y="317789"/>
                </a:lnTo>
                <a:lnTo>
                  <a:pt x="4017556" y="278275"/>
                </a:lnTo>
                <a:lnTo>
                  <a:pt x="3992201" y="240743"/>
                </a:lnTo>
                <a:lnTo>
                  <a:pt x="3964108" y="205343"/>
                </a:lnTo>
                <a:lnTo>
                  <a:pt x="3933428" y="172227"/>
                </a:lnTo>
                <a:lnTo>
                  <a:pt x="3900312" y="141547"/>
                </a:lnTo>
                <a:lnTo>
                  <a:pt x="3864912" y="113454"/>
                </a:lnTo>
                <a:lnTo>
                  <a:pt x="3827380" y="88099"/>
                </a:lnTo>
                <a:lnTo>
                  <a:pt x="3787866" y="65634"/>
                </a:lnTo>
                <a:lnTo>
                  <a:pt x="3746521" y="46210"/>
                </a:lnTo>
                <a:lnTo>
                  <a:pt x="3703498" y="29978"/>
                </a:lnTo>
                <a:lnTo>
                  <a:pt x="3658948" y="17089"/>
                </a:lnTo>
                <a:lnTo>
                  <a:pt x="3613021" y="7696"/>
                </a:lnTo>
                <a:lnTo>
                  <a:pt x="3565870" y="1949"/>
                </a:lnTo>
                <a:lnTo>
                  <a:pt x="3517646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717905" y="1412494"/>
            <a:ext cx="32245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Information </a:t>
            </a:r>
            <a:r>
              <a:rPr sz="1400" dirty="0">
                <a:solidFill>
                  <a:srgbClr val="095A82"/>
                </a:solidFill>
                <a:latin typeface="Calibri"/>
                <a:cs typeface="Calibri"/>
              </a:rPr>
              <a:t>Gain </a:t>
            </a: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attribute</a:t>
            </a:r>
            <a:r>
              <a:rPr sz="1400" spc="35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latin typeface="Calibri"/>
                <a:cs typeface="Calibri"/>
              </a:rPr>
              <a:t>“temperature”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717905" y="1839214"/>
            <a:ext cx="2865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total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 we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have: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17905" y="2052269"/>
            <a:ext cx="162369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“hot”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6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8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“mild”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4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instances</a:t>
            </a:r>
            <a:r>
              <a:rPr sz="1400" spc="-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“cool”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777240" y="2823972"/>
            <a:ext cx="3485388" cy="1645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5930646" y="1204722"/>
            <a:ext cx="1571625" cy="594360"/>
          </a:xfrm>
          <a:custGeom>
            <a:avLst/>
            <a:gdLst/>
            <a:ahLst/>
            <a:cxnLst/>
            <a:rect l="l" t="t" r="r" b="b"/>
            <a:pathLst>
              <a:path w="1571625" h="594360">
                <a:moveTo>
                  <a:pt x="0" y="297179"/>
                </a:moveTo>
                <a:lnTo>
                  <a:pt x="11379" y="246513"/>
                </a:lnTo>
                <a:lnTo>
                  <a:pt x="44258" y="198621"/>
                </a:lnTo>
                <a:lnTo>
                  <a:pt x="96749" y="154218"/>
                </a:lnTo>
                <a:lnTo>
                  <a:pt x="129760" y="133548"/>
                </a:lnTo>
                <a:lnTo>
                  <a:pt x="166965" y="114019"/>
                </a:lnTo>
                <a:lnTo>
                  <a:pt x="208130" y="95719"/>
                </a:lnTo>
                <a:lnTo>
                  <a:pt x="253018" y="78738"/>
                </a:lnTo>
                <a:lnTo>
                  <a:pt x="301393" y="63165"/>
                </a:lnTo>
                <a:lnTo>
                  <a:pt x="353020" y="49090"/>
                </a:lnTo>
                <a:lnTo>
                  <a:pt x="407662" y="36602"/>
                </a:lnTo>
                <a:lnTo>
                  <a:pt x="465083" y="25790"/>
                </a:lnTo>
                <a:lnTo>
                  <a:pt x="525048" y="16744"/>
                </a:lnTo>
                <a:lnTo>
                  <a:pt x="587320" y="9552"/>
                </a:lnTo>
                <a:lnTo>
                  <a:pt x="651664" y="4305"/>
                </a:lnTo>
                <a:lnTo>
                  <a:pt x="717843" y="1091"/>
                </a:lnTo>
                <a:lnTo>
                  <a:pt x="785622" y="0"/>
                </a:lnTo>
                <a:lnTo>
                  <a:pt x="853400" y="1091"/>
                </a:lnTo>
                <a:lnTo>
                  <a:pt x="919579" y="4305"/>
                </a:lnTo>
                <a:lnTo>
                  <a:pt x="983923" y="9552"/>
                </a:lnTo>
                <a:lnTo>
                  <a:pt x="1046195" y="16744"/>
                </a:lnTo>
                <a:lnTo>
                  <a:pt x="1106160" y="25790"/>
                </a:lnTo>
                <a:lnTo>
                  <a:pt x="1163581" y="36602"/>
                </a:lnTo>
                <a:lnTo>
                  <a:pt x="1218223" y="49090"/>
                </a:lnTo>
                <a:lnTo>
                  <a:pt x="1269850" y="63165"/>
                </a:lnTo>
                <a:lnTo>
                  <a:pt x="1318225" y="78738"/>
                </a:lnTo>
                <a:lnTo>
                  <a:pt x="1363113" y="95719"/>
                </a:lnTo>
                <a:lnTo>
                  <a:pt x="1404278" y="114019"/>
                </a:lnTo>
                <a:lnTo>
                  <a:pt x="1441483" y="133548"/>
                </a:lnTo>
                <a:lnTo>
                  <a:pt x="1474494" y="154218"/>
                </a:lnTo>
                <a:lnTo>
                  <a:pt x="1526985" y="198621"/>
                </a:lnTo>
                <a:lnTo>
                  <a:pt x="1559864" y="246513"/>
                </a:lnTo>
                <a:lnTo>
                  <a:pt x="1571244" y="297179"/>
                </a:lnTo>
                <a:lnTo>
                  <a:pt x="1568359" y="322815"/>
                </a:lnTo>
                <a:lnTo>
                  <a:pt x="1545994" y="372184"/>
                </a:lnTo>
                <a:lnTo>
                  <a:pt x="1503073" y="418421"/>
                </a:lnTo>
                <a:lnTo>
                  <a:pt x="1441483" y="460811"/>
                </a:lnTo>
                <a:lnTo>
                  <a:pt x="1404278" y="480340"/>
                </a:lnTo>
                <a:lnTo>
                  <a:pt x="1363113" y="498640"/>
                </a:lnTo>
                <a:lnTo>
                  <a:pt x="1318225" y="515621"/>
                </a:lnTo>
                <a:lnTo>
                  <a:pt x="1269850" y="531194"/>
                </a:lnTo>
                <a:lnTo>
                  <a:pt x="1218223" y="545269"/>
                </a:lnTo>
                <a:lnTo>
                  <a:pt x="1163581" y="557757"/>
                </a:lnTo>
                <a:lnTo>
                  <a:pt x="1106160" y="568569"/>
                </a:lnTo>
                <a:lnTo>
                  <a:pt x="1046195" y="577615"/>
                </a:lnTo>
                <a:lnTo>
                  <a:pt x="983923" y="584807"/>
                </a:lnTo>
                <a:lnTo>
                  <a:pt x="919579" y="590054"/>
                </a:lnTo>
                <a:lnTo>
                  <a:pt x="853400" y="593268"/>
                </a:lnTo>
                <a:lnTo>
                  <a:pt x="785622" y="594360"/>
                </a:lnTo>
                <a:lnTo>
                  <a:pt x="717843" y="593268"/>
                </a:lnTo>
                <a:lnTo>
                  <a:pt x="651664" y="590054"/>
                </a:lnTo>
                <a:lnTo>
                  <a:pt x="587320" y="584807"/>
                </a:lnTo>
                <a:lnTo>
                  <a:pt x="525048" y="577615"/>
                </a:lnTo>
                <a:lnTo>
                  <a:pt x="465083" y="568569"/>
                </a:lnTo>
                <a:lnTo>
                  <a:pt x="407662" y="557757"/>
                </a:lnTo>
                <a:lnTo>
                  <a:pt x="353020" y="545269"/>
                </a:lnTo>
                <a:lnTo>
                  <a:pt x="301393" y="531194"/>
                </a:lnTo>
                <a:lnTo>
                  <a:pt x="253018" y="515621"/>
                </a:lnTo>
                <a:lnTo>
                  <a:pt x="208130" y="498640"/>
                </a:lnTo>
                <a:lnTo>
                  <a:pt x="166965" y="480340"/>
                </a:lnTo>
                <a:lnTo>
                  <a:pt x="129760" y="460811"/>
                </a:lnTo>
                <a:lnTo>
                  <a:pt x="96749" y="440141"/>
                </a:lnTo>
                <a:lnTo>
                  <a:pt x="44258" y="395738"/>
                </a:lnTo>
                <a:lnTo>
                  <a:pt x="11379" y="347846"/>
                </a:lnTo>
                <a:lnTo>
                  <a:pt x="0" y="297179"/>
                </a:lnTo>
                <a:close/>
              </a:path>
            </a:pathLst>
          </a:custGeom>
          <a:ln w="2895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6246621" y="1370202"/>
            <a:ext cx="939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temperature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5357621" y="2201417"/>
            <a:ext cx="719455" cy="1219200"/>
          </a:xfrm>
          <a:custGeom>
            <a:avLst/>
            <a:gdLst/>
            <a:ahLst/>
            <a:cxnLst/>
            <a:rect l="l" t="t" r="r" b="b"/>
            <a:pathLst>
              <a:path w="719454" h="1219200">
                <a:moveTo>
                  <a:pt x="0" y="1219200"/>
                </a:moveTo>
                <a:lnTo>
                  <a:pt x="719327" y="1219200"/>
                </a:lnTo>
                <a:lnTo>
                  <a:pt x="719327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5585840" y="2253462"/>
            <a:ext cx="26352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/>
          <p:nvPr/>
        </p:nvSpPr>
        <p:spPr>
          <a:xfrm>
            <a:off x="7379969" y="2201417"/>
            <a:ext cx="721360" cy="1219200"/>
          </a:xfrm>
          <a:custGeom>
            <a:avLst/>
            <a:gdLst/>
            <a:ahLst/>
            <a:cxnLst/>
            <a:rect l="l" t="t" r="r" b="b"/>
            <a:pathLst>
              <a:path w="721359" h="1219200">
                <a:moveTo>
                  <a:pt x="0" y="1219200"/>
                </a:moveTo>
                <a:lnTo>
                  <a:pt x="720851" y="1219200"/>
                </a:lnTo>
                <a:lnTo>
                  <a:pt x="720851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 txBox="1"/>
          <p:nvPr/>
        </p:nvSpPr>
        <p:spPr>
          <a:xfrm>
            <a:off x="7607300" y="2253203"/>
            <a:ext cx="26479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9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yes  y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  yes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7475219" y="1469148"/>
            <a:ext cx="416051" cy="8839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7501128" y="1494789"/>
            <a:ext cx="276225" cy="705485"/>
          </a:xfrm>
          <a:custGeom>
            <a:avLst/>
            <a:gdLst/>
            <a:ahLst/>
            <a:cxnLst/>
            <a:rect l="l" t="t" r="r" b="b"/>
            <a:pathLst>
              <a:path w="276225" h="705485">
                <a:moveTo>
                  <a:pt x="231521" y="629158"/>
                </a:moveTo>
                <a:lnTo>
                  <a:pt x="199771" y="629158"/>
                </a:lnTo>
                <a:lnTo>
                  <a:pt x="237871" y="705358"/>
                </a:lnTo>
                <a:lnTo>
                  <a:pt x="269557" y="641985"/>
                </a:lnTo>
                <a:lnTo>
                  <a:pt x="231521" y="641985"/>
                </a:lnTo>
                <a:lnTo>
                  <a:pt x="231521" y="629158"/>
                </a:lnTo>
                <a:close/>
              </a:path>
              <a:path w="276225" h="705485">
                <a:moveTo>
                  <a:pt x="231521" y="6350"/>
                </a:moveTo>
                <a:lnTo>
                  <a:pt x="231521" y="641985"/>
                </a:lnTo>
                <a:lnTo>
                  <a:pt x="244221" y="641985"/>
                </a:lnTo>
                <a:lnTo>
                  <a:pt x="244221" y="12700"/>
                </a:lnTo>
                <a:lnTo>
                  <a:pt x="237871" y="12700"/>
                </a:lnTo>
                <a:lnTo>
                  <a:pt x="231521" y="6350"/>
                </a:lnTo>
                <a:close/>
              </a:path>
              <a:path w="276225" h="705485">
                <a:moveTo>
                  <a:pt x="275971" y="629158"/>
                </a:moveTo>
                <a:lnTo>
                  <a:pt x="244221" y="629158"/>
                </a:lnTo>
                <a:lnTo>
                  <a:pt x="244221" y="641985"/>
                </a:lnTo>
                <a:lnTo>
                  <a:pt x="269557" y="641985"/>
                </a:lnTo>
                <a:lnTo>
                  <a:pt x="275971" y="629158"/>
                </a:lnTo>
                <a:close/>
              </a:path>
              <a:path w="276225" h="705485">
                <a:moveTo>
                  <a:pt x="241300" y="0"/>
                </a:moveTo>
                <a:lnTo>
                  <a:pt x="0" y="0"/>
                </a:lnTo>
                <a:lnTo>
                  <a:pt x="0" y="12700"/>
                </a:lnTo>
                <a:lnTo>
                  <a:pt x="231521" y="12700"/>
                </a:lnTo>
                <a:lnTo>
                  <a:pt x="231521" y="6350"/>
                </a:lnTo>
                <a:lnTo>
                  <a:pt x="244221" y="6350"/>
                </a:lnTo>
                <a:lnTo>
                  <a:pt x="244221" y="2794"/>
                </a:lnTo>
                <a:lnTo>
                  <a:pt x="241300" y="0"/>
                </a:lnTo>
                <a:close/>
              </a:path>
              <a:path w="276225" h="705485">
                <a:moveTo>
                  <a:pt x="244221" y="6350"/>
                </a:moveTo>
                <a:lnTo>
                  <a:pt x="231521" y="6350"/>
                </a:lnTo>
                <a:lnTo>
                  <a:pt x="237871" y="12700"/>
                </a:lnTo>
                <a:lnTo>
                  <a:pt x="244221" y="12700"/>
                </a:lnTo>
                <a:lnTo>
                  <a:pt x="244221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612891" y="1469148"/>
            <a:ext cx="393242" cy="883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5678423" y="1494789"/>
            <a:ext cx="252095" cy="706120"/>
          </a:xfrm>
          <a:custGeom>
            <a:avLst/>
            <a:gdLst/>
            <a:ahLst/>
            <a:cxnLst/>
            <a:rect l="l" t="t" r="r" b="b"/>
            <a:pathLst>
              <a:path w="252095" h="706119">
                <a:moveTo>
                  <a:pt x="31750" y="629666"/>
                </a:moveTo>
                <a:lnTo>
                  <a:pt x="0" y="629666"/>
                </a:lnTo>
                <a:lnTo>
                  <a:pt x="38100" y="705866"/>
                </a:lnTo>
                <a:lnTo>
                  <a:pt x="69850" y="642366"/>
                </a:lnTo>
                <a:lnTo>
                  <a:pt x="31750" y="642366"/>
                </a:lnTo>
                <a:lnTo>
                  <a:pt x="31750" y="629666"/>
                </a:lnTo>
                <a:close/>
              </a:path>
              <a:path w="252095" h="706119">
                <a:moveTo>
                  <a:pt x="251967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642366"/>
                </a:lnTo>
                <a:lnTo>
                  <a:pt x="44450" y="642366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251967" y="6350"/>
                </a:lnTo>
                <a:lnTo>
                  <a:pt x="251967" y="0"/>
                </a:lnTo>
                <a:close/>
              </a:path>
              <a:path w="252095" h="706119">
                <a:moveTo>
                  <a:pt x="76200" y="629666"/>
                </a:moveTo>
                <a:lnTo>
                  <a:pt x="44450" y="629666"/>
                </a:lnTo>
                <a:lnTo>
                  <a:pt x="44450" y="642366"/>
                </a:lnTo>
                <a:lnTo>
                  <a:pt x="69850" y="642366"/>
                </a:lnTo>
                <a:lnTo>
                  <a:pt x="76200" y="629666"/>
                </a:lnTo>
                <a:close/>
              </a:path>
              <a:path w="252095" h="706119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52095" h="706119">
                <a:moveTo>
                  <a:pt x="251967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251967" y="12700"/>
                </a:lnTo>
                <a:lnTo>
                  <a:pt x="251967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175630" y="1512188"/>
            <a:ext cx="272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7938007" y="1512188"/>
            <a:ext cx="328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6357365" y="1943861"/>
            <a:ext cx="719455" cy="1623060"/>
          </a:xfrm>
          <a:custGeom>
            <a:avLst/>
            <a:gdLst/>
            <a:ahLst/>
            <a:cxnLst/>
            <a:rect l="l" t="t" r="r" b="b"/>
            <a:pathLst>
              <a:path w="719454" h="1623060">
                <a:moveTo>
                  <a:pt x="0" y="1623060"/>
                </a:moveTo>
                <a:lnTo>
                  <a:pt x="719328" y="1623060"/>
                </a:lnTo>
                <a:lnTo>
                  <a:pt x="719328" y="0"/>
                </a:lnTo>
                <a:lnTo>
                  <a:pt x="0" y="0"/>
                </a:lnTo>
                <a:lnTo>
                  <a:pt x="0" y="162306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 txBox="1"/>
          <p:nvPr/>
        </p:nvSpPr>
        <p:spPr>
          <a:xfrm>
            <a:off x="6585331" y="1941799"/>
            <a:ext cx="263525" cy="156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es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no  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6612635" y="1772386"/>
            <a:ext cx="256108" cy="323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6678168" y="1798320"/>
            <a:ext cx="76200" cy="144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7137654" y="1820037"/>
            <a:ext cx="343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ild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7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3250692" y="1033233"/>
            <a:ext cx="2692908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3500628" y="1059141"/>
            <a:ext cx="2193036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276600" y="1059180"/>
            <a:ext cx="2590800" cy="373380"/>
          </a:xfrm>
          <a:custGeom>
            <a:avLst/>
            <a:gdLst/>
            <a:ahLst/>
            <a:cxnLst/>
            <a:rect l="l" t="t" r="r" b="b"/>
            <a:pathLst>
              <a:path w="2590800" h="373380">
                <a:moveTo>
                  <a:pt x="2528570" y="0"/>
                </a:moveTo>
                <a:lnTo>
                  <a:pt x="62229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30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29" y="373380"/>
                </a:lnTo>
                <a:lnTo>
                  <a:pt x="2528570" y="373380"/>
                </a:lnTo>
                <a:lnTo>
                  <a:pt x="2552813" y="368496"/>
                </a:lnTo>
                <a:lnTo>
                  <a:pt x="2572591" y="355171"/>
                </a:lnTo>
                <a:lnTo>
                  <a:pt x="2585916" y="335393"/>
                </a:lnTo>
                <a:lnTo>
                  <a:pt x="2590800" y="311150"/>
                </a:lnTo>
                <a:lnTo>
                  <a:pt x="2590800" y="62230"/>
                </a:lnTo>
                <a:lnTo>
                  <a:pt x="2585916" y="37986"/>
                </a:lnTo>
                <a:lnTo>
                  <a:pt x="2572591" y="18208"/>
                </a:lnTo>
                <a:lnTo>
                  <a:pt x="2552813" y="4883"/>
                </a:lnTo>
                <a:lnTo>
                  <a:pt x="2528570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3620770" y="1115059"/>
            <a:ext cx="1903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attribute to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select?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466344" y="2232660"/>
            <a:ext cx="2196084" cy="1459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4681728" y="2164079"/>
            <a:ext cx="1830324" cy="1597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512052" y="2164079"/>
            <a:ext cx="2165604" cy="1502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467105" y="1780794"/>
            <a:ext cx="2377440" cy="2504440"/>
          </a:xfrm>
          <a:custGeom>
            <a:avLst/>
            <a:gdLst/>
            <a:ahLst/>
            <a:cxnLst/>
            <a:rect l="l" t="t" r="r" b="b"/>
            <a:pathLst>
              <a:path w="2377440" h="2504440">
                <a:moveTo>
                  <a:pt x="0" y="1251965"/>
                </a:moveTo>
                <a:lnTo>
                  <a:pt x="899" y="1202809"/>
                </a:lnTo>
                <a:lnTo>
                  <a:pt x="3576" y="1154132"/>
                </a:lnTo>
                <a:lnTo>
                  <a:pt x="7997" y="1105970"/>
                </a:lnTo>
                <a:lnTo>
                  <a:pt x="14129" y="1058357"/>
                </a:lnTo>
                <a:lnTo>
                  <a:pt x="21939" y="1011328"/>
                </a:lnTo>
                <a:lnTo>
                  <a:pt x="31394" y="964918"/>
                </a:lnTo>
                <a:lnTo>
                  <a:pt x="42462" y="919162"/>
                </a:lnTo>
                <a:lnTo>
                  <a:pt x="55108" y="874094"/>
                </a:lnTo>
                <a:lnTo>
                  <a:pt x="69300" y="829750"/>
                </a:lnTo>
                <a:lnTo>
                  <a:pt x="85005" y="786164"/>
                </a:lnTo>
                <a:lnTo>
                  <a:pt x="102190" y="743371"/>
                </a:lnTo>
                <a:lnTo>
                  <a:pt x="120822" y="701406"/>
                </a:lnTo>
                <a:lnTo>
                  <a:pt x="140868" y="660303"/>
                </a:lnTo>
                <a:lnTo>
                  <a:pt x="162294" y="620098"/>
                </a:lnTo>
                <a:lnTo>
                  <a:pt x="185068" y="580825"/>
                </a:lnTo>
                <a:lnTo>
                  <a:pt x="209157" y="542519"/>
                </a:lnTo>
                <a:lnTo>
                  <a:pt x="234528" y="505215"/>
                </a:lnTo>
                <a:lnTo>
                  <a:pt x="261147" y="468947"/>
                </a:lnTo>
                <a:lnTo>
                  <a:pt x="288982" y="433751"/>
                </a:lnTo>
                <a:lnTo>
                  <a:pt x="318000" y="399661"/>
                </a:lnTo>
                <a:lnTo>
                  <a:pt x="348167" y="366712"/>
                </a:lnTo>
                <a:lnTo>
                  <a:pt x="379450" y="334939"/>
                </a:lnTo>
                <a:lnTo>
                  <a:pt x="411817" y="304376"/>
                </a:lnTo>
                <a:lnTo>
                  <a:pt x="445235" y="275059"/>
                </a:lnTo>
                <a:lnTo>
                  <a:pt x="479670" y="247022"/>
                </a:lnTo>
                <a:lnTo>
                  <a:pt x="515089" y="220301"/>
                </a:lnTo>
                <a:lnTo>
                  <a:pt x="551460" y="194929"/>
                </a:lnTo>
                <a:lnTo>
                  <a:pt x="588749" y="170941"/>
                </a:lnTo>
                <a:lnTo>
                  <a:pt x="626923" y="148374"/>
                </a:lnTo>
                <a:lnTo>
                  <a:pt x="665950" y="127260"/>
                </a:lnTo>
                <a:lnTo>
                  <a:pt x="705795" y="107636"/>
                </a:lnTo>
                <a:lnTo>
                  <a:pt x="746427" y="89535"/>
                </a:lnTo>
                <a:lnTo>
                  <a:pt x="787812" y="72993"/>
                </a:lnTo>
                <a:lnTo>
                  <a:pt x="829918" y="58045"/>
                </a:lnTo>
                <a:lnTo>
                  <a:pt x="872710" y="44725"/>
                </a:lnTo>
                <a:lnTo>
                  <a:pt x="916156" y="33068"/>
                </a:lnTo>
                <a:lnTo>
                  <a:pt x="960224" y="23109"/>
                </a:lnTo>
                <a:lnTo>
                  <a:pt x="1004879" y="14882"/>
                </a:lnTo>
                <a:lnTo>
                  <a:pt x="1050089" y="8423"/>
                </a:lnTo>
                <a:lnTo>
                  <a:pt x="1095821" y="3767"/>
                </a:lnTo>
                <a:lnTo>
                  <a:pt x="1142043" y="947"/>
                </a:lnTo>
                <a:lnTo>
                  <a:pt x="1188720" y="0"/>
                </a:lnTo>
                <a:lnTo>
                  <a:pt x="1235393" y="947"/>
                </a:lnTo>
                <a:lnTo>
                  <a:pt x="1281611" y="3767"/>
                </a:lnTo>
                <a:lnTo>
                  <a:pt x="1327340" y="8423"/>
                </a:lnTo>
                <a:lnTo>
                  <a:pt x="1372548" y="14882"/>
                </a:lnTo>
                <a:lnTo>
                  <a:pt x="1417201" y="23109"/>
                </a:lnTo>
                <a:lnTo>
                  <a:pt x="1461267" y="33068"/>
                </a:lnTo>
                <a:lnTo>
                  <a:pt x="1504711" y="44725"/>
                </a:lnTo>
                <a:lnTo>
                  <a:pt x="1547502" y="58045"/>
                </a:lnTo>
                <a:lnTo>
                  <a:pt x="1589606" y="72993"/>
                </a:lnTo>
                <a:lnTo>
                  <a:pt x="1630991" y="89535"/>
                </a:lnTo>
                <a:lnTo>
                  <a:pt x="1671622" y="107636"/>
                </a:lnTo>
                <a:lnTo>
                  <a:pt x="1711467" y="127260"/>
                </a:lnTo>
                <a:lnTo>
                  <a:pt x="1750493" y="148374"/>
                </a:lnTo>
                <a:lnTo>
                  <a:pt x="1788668" y="170942"/>
                </a:lnTo>
                <a:lnTo>
                  <a:pt x="1825957" y="194929"/>
                </a:lnTo>
                <a:lnTo>
                  <a:pt x="1862328" y="220301"/>
                </a:lnTo>
                <a:lnTo>
                  <a:pt x="1897747" y="247022"/>
                </a:lnTo>
                <a:lnTo>
                  <a:pt x="1932183" y="275059"/>
                </a:lnTo>
                <a:lnTo>
                  <a:pt x="1965601" y="304376"/>
                </a:lnTo>
                <a:lnTo>
                  <a:pt x="1997969" y="334939"/>
                </a:lnTo>
                <a:lnTo>
                  <a:pt x="2029253" y="366712"/>
                </a:lnTo>
                <a:lnTo>
                  <a:pt x="2059421" y="399661"/>
                </a:lnTo>
                <a:lnTo>
                  <a:pt x="2088440" y="433751"/>
                </a:lnTo>
                <a:lnTo>
                  <a:pt x="2116276" y="468947"/>
                </a:lnTo>
                <a:lnTo>
                  <a:pt x="2142896" y="505215"/>
                </a:lnTo>
                <a:lnTo>
                  <a:pt x="2168268" y="542519"/>
                </a:lnTo>
                <a:lnTo>
                  <a:pt x="2192358" y="580825"/>
                </a:lnTo>
                <a:lnTo>
                  <a:pt x="2215134" y="620098"/>
                </a:lnTo>
                <a:lnTo>
                  <a:pt x="2236561" y="660303"/>
                </a:lnTo>
                <a:lnTo>
                  <a:pt x="2256608" y="701406"/>
                </a:lnTo>
                <a:lnTo>
                  <a:pt x="2275241" y="743371"/>
                </a:lnTo>
                <a:lnTo>
                  <a:pt x="2292427" y="786164"/>
                </a:lnTo>
                <a:lnTo>
                  <a:pt x="2308133" y="829750"/>
                </a:lnTo>
                <a:lnTo>
                  <a:pt x="2322327" y="874094"/>
                </a:lnTo>
                <a:lnTo>
                  <a:pt x="2334974" y="919162"/>
                </a:lnTo>
                <a:lnTo>
                  <a:pt x="2346042" y="964918"/>
                </a:lnTo>
                <a:lnTo>
                  <a:pt x="2355498" y="1011328"/>
                </a:lnTo>
                <a:lnTo>
                  <a:pt x="2363309" y="1058357"/>
                </a:lnTo>
                <a:lnTo>
                  <a:pt x="2369441" y="1105970"/>
                </a:lnTo>
                <a:lnTo>
                  <a:pt x="2373863" y="1154132"/>
                </a:lnTo>
                <a:lnTo>
                  <a:pt x="2376540" y="1202809"/>
                </a:lnTo>
                <a:lnTo>
                  <a:pt x="2377440" y="1251965"/>
                </a:lnTo>
                <a:lnTo>
                  <a:pt x="2376540" y="1301122"/>
                </a:lnTo>
                <a:lnTo>
                  <a:pt x="2373863" y="1349799"/>
                </a:lnTo>
                <a:lnTo>
                  <a:pt x="2369441" y="1397961"/>
                </a:lnTo>
                <a:lnTo>
                  <a:pt x="2363309" y="1445574"/>
                </a:lnTo>
                <a:lnTo>
                  <a:pt x="2355498" y="1492603"/>
                </a:lnTo>
                <a:lnTo>
                  <a:pt x="2346042" y="1539013"/>
                </a:lnTo>
                <a:lnTo>
                  <a:pt x="2334974" y="1584769"/>
                </a:lnTo>
                <a:lnTo>
                  <a:pt x="2322327" y="1629837"/>
                </a:lnTo>
                <a:lnTo>
                  <a:pt x="2308133" y="1674181"/>
                </a:lnTo>
                <a:lnTo>
                  <a:pt x="2292427" y="1717767"/>
                </a:lnTo>
                <a:lnTo>
                  <a:pt x="2275241" y="1760560"/>
                </a:lnTo>
                <a:lnTo>
                  <a:pt x="2256608" y="1802525"/>
                </a:lnTo>
                <a:lnTo>
                  <a:pt x="2236561" y="1843628"/>
                </a:lnTo>
                <a:lnTo>
                  <a:pt x="2215134" y="1883833"/>
                </a:lnTo>
                <a:lnTo>
                  <a:pt x="2192358" y="1923106"/>
                </a:lnTo>
                <a:lnTo>
                  <a:pt x="2168268" y="1961412"/>
                </a:lnTo>
                <a:lnTo>
                  <a:pt x="2142896" y="1998716"/>
                </a:lnTo>
                <a:lnTo>
                  <a:pt x="2116276" y="2034984"/>
                </a:lnTo>
                <a:lnTo>
                  <a:pt x="2088440" y="2070180"/>
                </a:lnTo>
                <a:lnTo>
                  <a:pt x="2059421" y="2104270"/>
                </a:lnTo>
                <a:lnTo>
                  <a:pt x="2029253" y="2137219"/>
                </a:lnTo>
                <a:lnTo>
                  <a:pt x="1997969" y="2168992"/>
                </a:lnTo>
                <a:lnTo>
                  <a:pt x="1965601" y="2199555"/>
                </a:lnTo>
                <a:lnTo>
                  <a:pt x="1932183" y="2228872"/>
                </a:lnTo>
                <a:lnTo>
                  <a:pt x="1897747" y="2256909"/>
                </a:lnTo>
                <a:lnTo>
                  <a:pt x="1862328" y="2283630"/>
                </a:lnTo>
                <a:lnTo>
                  <a:pt x="1825957" y="2309002"/>
                </a:lnTo>
                <a:lnTo>
                  <a:pt x="1788668" y="2332990"/>
                </a:lnTo>
                <a:lnTo>
                  <a:pt x="1750493" y="2355557"/>
                </a:lnTo>
                <a:lnTo>
                  <a:pt x="1711467" y="2376671"/>
                </a:lnTo>
                <a:lnTo>
                  <a:pt x="1671622" y="2396295"/>
                </a:lnTo>
                <a:lnTo>
                  <a:pt x="1630991" y="2414396"/>
                </a:lnTo>
                <a:lnTo>
                  <a:pt x="1589606" y="2430938"/>
                </a:lnTo>
                <a:lnTo>
                  <a:pt x="1547502" y="2445886"/>
                </a:lnTo>
                <a:lnTo>
                  <a:pt x="1504711" y="2459206"/>
                </a:lnTo>
                <a:lnTo>
                  <a:pt x="1461267" y="2470863"/>
                </a:lnTo>
                <a:lnTo>
                  <a:pt x="1417201" y="2480822"/>
                </a:lnTo>
                <a:lnTo>
                  <a:pt x="1372548" y="2489049"/>
                </a:lnTo>
                <a:lnTo>
                  <a:pt x="1327340" y="2495508"/>
                </a:lnTo>
                <a:lnTo>
                  <a:pt x="1281611" y="2500164"/>
                </a:lnTo>
                <a:lnTo>
                  <a:pt x="1235393" y="2502984"/>
                </a:lnTo>
                <a:lnTo>
                  <a:pt x="1188720" y="2503931"/>
                </a:lnTo>
                <a:lnTo>
                  <a:pt x="1142043" y="2502984"/>
                </a:lnTo>
                <a:lnTo>
                  <a:pt x="1095821" y="2500164"/>
                </a:lnTo>
                <a:lnTo>
                  <a:pt x="1050089" y="2495508"/>
                </a:lnTo>
                <a:lnTo>
                  <a:pt x="1004879" y="2489049"/>
                </a:lnTo>
                <a:lnTo>
                  <a:pt x="960224" y="2480822"/>
                </a:lnTo>
                <a:lnTo>
                  <a:pt x="916156" y="2470863"/>
                </a:lnTo>
                <a:lnTo>
                  <a:pt x="872710" y="2459206"/>
                </a:lnTo>
                <a:lnTo>
                  <a:pt x="829918" y="2445886"/>
                </a:lnTo>
                <a:lnTo>
                  <a:pt x="787812" y="2430938"/>
                </a:lnTo>
                <a:lnTo>
                  <a:pt x="746427" y="2414396"/>
                </a:lnTo>
                <a:lnTo>
                  <a:pt x="705795" y="2396295"/>
                </a:lnTo>
                <a:lnTo>
                  <a:pt x="665950" y="2376671"/>
                </a:lnTo>
                <a:lnTo>
                  <a:pt x="626923" y="2355557"/>
                </a:lnTo>
                <a:lnTo>
                  <a:pt x="588749" y="2332990"/>
                </a:lnTo>
                <a:lnTo>
                  <a:pt x="551460" y="2309002"/>
                </a:lnTo>
                <a:lnTo>
                  <a:pt x="515089" y="2283630"/>
                </a:lnTo>
                <a:lnTo>
                  <a:pt x="479670" y="2256909"/>
                </a:lnTo>
                <a:lnTo>
                  <a:pt x="445235" y="2228872"/>
                </a:lnTo>
                <a:lnTo>
                  <a:pt x="411817" y="2199555"/>
                </a:lnTo>
                <a:lnTo>
                  <a:pt x="379450" y="2168992"/>
                </a:lnTo>
                <a:lnTo>
                  <a:pt x="348167" y="2137219"/>
                </a:lnTo>
                <a:lnTo>
                  <a:pt x="318000" y="2104270"/>
                </a:lnTo>
                <a:lnTo>
                  <a:pt x="288982" y="2070180"/>
                </a:lnTo>
                <a:lnTo>
                  <a:pt x="261147" y="2034984"/>
                </a:lnTo>
                <a:lnTo>
                  <a:pt x="234528" y="1998716"/>
                </a:lnTo>
                <a:lnTo>
                  <a:pt x="209157" y="1961412"/>
                </a:lnTo>
                <a:lnTo>
                  <a:pt x="185068" y="1923106"/>
                </a:lnTo>
                <a:lnTo>
                  <a:pt x="162294" y="1883833"/>
                </a:lnTo>
                <a:lnTo>
                  <a:pt x="140868" y="1843628"/>
                </a:lnTo>
                <a:lnTo>
                  <a:pt x="120822" y="1802525"/>
                </a:lnTo>
                <a:lnTo>
                  <a:pt x="102190" y="1760560"/>
                </a:lnTo>
                <a:lnTo>
                  <a:pt x="85005" y="1717767"/>
                </a:lnTo>
                <a:lnTo>
                  <a:pt x="69300" y="1674181"/>
                </a:lnTo>
                <a:lnTo>
                  <a:pt x="55108" y="1629837"/>
                </a:lnTo>
                <a:lnTo>
                  <a:pt x="42462" y="1584769"/>
                </a:lnTo>
                <a:lnTo>
                  <a:pt x="31394" y="1539013"/>
                </a:lnTo>
                <a:lnTo>
                  <a:pt x="21939" y="1492603"/>
                </a:lnTo>
                <a:lnTo>
                  <a:pt x="14129" y="1445574"/>
                </a:lnTo>
                <a:lnTo>
                  <a:pt x="7997" y="1397961"/>
                </a:lnTo>
                <a:lnTo>
                  <a:pt x="3576" y="1349799"/>
                </a:lnTo>
                <a:lnTo>
                  <a:pt x="899" y="1301122"/>
                </a:lnTo>
                <a:lnTo>
                  <a:pt x="0" y="1251965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1349502" y="4418177"/>
            <a:ext cx="431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24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3529329" y="4418177"/>
            <a:ext cx="431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04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5432805" y="4418177"/>
            <a:ext cx="431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15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7577455" y="4388611"/>
            <a:ext cx="43243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0.029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2738627" y="2075688"/>
            <a:ext cx="1723644" cy="1772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6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3" dirty="0" smtClean="0">
                <a:solidFill>
                  <a:srgbClr val="002060"/>
                </a:solidFill>
              </a:rPr>
              <a:t>Confusion Matrix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199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What </a:t>
            </a:r>
            <a:r>
              <a:rPr sz="2800" spc="-5" dirty="0">
                <a:solidFill>
                  <a:srgbClr val="095A82"/>
                </a:solidFill>
              </a:rPr>
              <a:t>is a Confusion</a:t>
            </a:r>
            <a:r>
              <a:rPr sz="2800" spc="2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Matrix?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467868" y="2132088"/>
            <a:ext cx="8252459" cy="2130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63880" y="2229586"/>
            <a:ext cx="6550152" cy="74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99872" y="2164079"/>
            <a:ext cx="8138159" cy="2016760"/>
          </a:xfrm>
          <a:custGeom>
            <a:avLst/>
            <a:gdLst/>
            <a:ahLst/>
            <a:cxnLst/>
            <a:rect l="l" t="t" r="r" b="b"/>
            <a:pathLst>
              <a:path w="8138159" h="2016760">
                <a:moveTo>
                  <a:pt x="7802118" y="0"/>
                </a:moveTo>
                <a:lnTo>
                  <a:pt x="336041" y="0"/>
                </a:lnTo>
                <a:lnTo>
                  <a:pt x="286385" y="3644"/>
                </a:lnTo>
                <a:lnTo>
                  <a:pt x="238990" y="14231"/>
                </a:lnTo>
                <a:lnTo>
                  <a:pt x="194377" y="31239"/>
                </a:lnTo>
                <a:lnTo>
                  <a:pt x="153066" y="54149"/>
                </a:lnTo>
                <a:lnTo>
                  <a:pt x="115576" y="82440"/>
                </a:lnTo>
                <a:lnTo>
                  <a:pt x="82427" y="115591"/>
                </a:lnTo>
                <a:lnTo>
                  <a:pt x="54139" y="153082"/>
                </a:lnTo>
                <a:lnTo>
                  <a:pt x="31233" y="194394"/>
                </a:lnTo>
                <a:lnTo>
                  <a:pt x="14228" y="239004"/>
                </a:lnTo>
                <a:lnTo>
                  <a:pt x="3643" y="286394"/>
                </a:lnTo>
                <a:lnTo>
                  <a:pt x="0" y="336042"/>
                </a:lnTo>
                <a:lnTo>
                  <a:pt x="0" y="1680210"/>
                </a:lnTo>
                <a:lnTo>
                  <a:pt x="3643" y="1729866"/>
                </a:lnTo>
                <a:lnTo>
                  <a:pt x="14228" y="1777261"/>
                </a:lnTo>
                <a:lnTo>
                  <a:pt x="31233" y="1821874"/>
                </a:lnTo>
                <a:lnTo>
                  <a:pt x="54139" y="1863185"/>
                </a:lnTo>
                <a:lnTo>
                  <a:pt x="82427" y="1900675"/>
                </a:lnTo>
                <a:lnTo>
                  <a:pt x="115576" y="1933824"/>
                </a:lnTo>
                <a:lnTo>
                  <a:pt x="153066" y="1962112"/>
                </a:lnTo>
                <a:lnTo>
                  <a:pt x="194377" y="1985018"/>
                </a:lnTo>
                <a:lnTo>
                  <a:pt x="238990" y="2002023"/>
                </a:lnTo>
                <a:lnTo>
                  <a:pt x="286385" y="2012608"/>
                </a:lnTo>
                <a:lnTo>
                  <a:pt x="336041" y="2016252"/>
                </a:lnTo>
                <a:lnTo>
                  <a:pt x="7802118" y="2016252"/>
                </a:lnTo>
                <a:lnTo>
                  <a:pt x="7851765" y="2012608"/>
                </a:lnTo>
                <a:lnTo>
                  <a:pt x="7899155" y="2002023"/>
                </a:lnTo>
                <a:lnTo>
                  <a:pt x="7943765" y="1985018"/>
                </a:lnTo>
                <a:lnTo>
                  <a:pt x="7985077" y="1962112"/>
                </a:lnTo>
                <a:lnTo>
                  <a:pt x="8022568" y="1933824"/>
                </a:lnTo>
                <a:lnTo>
                  <a:pt x="8055719" y="1900675"/>
                </a:lnTo>
                <a:lnTo>
                  <a:pt x="8084010" y="1863185"/>
                </a:lnTo>
                <a:lnTo>
                  <a:pt x="8106920" y="1821874"/>
                </a:lnTo>
                <a:lnTo>
                  <a:pt x="8123928" y="1777261"/>
                </a:lnTo>
                <a:lnTo>
                  <a:pt x="8134515" y="1729866"/>
                </a:lnTo>
                <a:lnTo>
                  <a:pt x="8138159" y="1680210"/>
                </a:lnTo>
                <a:lnTo>
                  <a:pt x="8138159" y="336042"/>
                </a:lnTo>
                <a:lnTo>
                  <a:pt x="8134515" y="286394"/>
                </a:lnTo>
                <a:lnTo>
                  <a:pt x="8123928" y="239004"/>
                </a:lnTo>
                <a:lnTo>
                  <a:pt x="8106920" y="194394"/>
                </a:lnTo>
                <a:lnTo>
                  <a:pt x="8084010" y="153082"/>
                </a:lnTo>
                <a:lnTo>
                  <a:pt x="8055719" y="115591"/>
                </a:lnTo>
                <a:lnTo>
                  <a:pt x="8022568" y="82440"/>
                </a:lnTo>
                <a:lnTo>
                  <a:pt x="7985077" y="54149"/>
                </a:lnTo>
                <a:lnTo>
                  <a:pt x="7943765" y="31239"/>
                </a:lnTo>
                <a:lnTo>
                  <a:pt x="7899155" y="14231"/>
                </a:lnTo>
                <a:lnTo>
                  <a:pt x="7851765" y="3644"/>
                </a:lnTo>
                <a:lnTo>
                  <a:pt x="78021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499872" y="2164079"/>
            <a:ext cx="8138159" cy="2016760"/>
          </a:xfrm>
          <a:custGeom>
            <a:avLst/>
            <a:gdLst/>
            <a:ahLst/>
            <a:cxnLst/>
            <a:rect l="l" t="t" r="r" b="b"/>
            <a:pathLst>
              <a:path w="8138159" h="2016760">
                <a:moveTo>
                  <a:pt x="0" y="336042"/>
                </a:moveTo>
                <a:lnTo>
                  <a:pt x="3643" y="286394"/>
                </a:lnTo>
                <a:lnTo>
                  <a:pt x="14228" y="239004"/>
                </a:lnTo>
                <a:lnTo>
                  <a:pt x="31233" y="194394"/>
                </a:lnTo>
                <a:lnTo>
                  <a:pt x="54139" y="153082"/>
                </a:lnTo>
                <a:lnTo>
                  <a:pt x="82427" y="115591"/>
                </a:lnTo>
                <a:lnTo>
                  <a:pt x="115576" y="82440"/>
                </a:lnTo>
                <a:lnTo>
                  <a:pt x="153066" y="54149"/>
                </a:lnTo>
                <a:lnTo>
                  <a:pt x="194377" y="31239"/>
                </a:lnTo>
                <a:lnTo>
                  <a:pt x="238990" y="14231"/>
                </a:lnTo>
                <a:lnTo>
                  <a:pt x="286385" y="3644"/>
                </a:lnTo>
                <a:lnTo>
                  <a:pt x="336041" y="0"/>
                </a:lnTo>
                <a:lnTo>
                  <a:pt x="7802118" y="0"/>
                </a:lnTo>
                <a:lnTo>
                  <a:pt x="7851765" y="3644"/>
                </a:lnTo>
                <a:lnTo>
                  <a:pt x="7899155" y="14231"/>
                </a:lnTo>
                <a:lnTo>
                  <a:pt x="7943765" y="31239"/>
                </a:lnTo>
                <a:lnTo>
                  <a:pt x="7985077" y="54149"/>
                </a:lnTo>
                <a:lnTo>
                  <a:pt x="8022568" y="82440"/>
                </a:lnTo>
                <a:lnTo>
                  <a:pt x="8055719" y="115591"/>
                </a:lnTo>
                <a:lnTo>
                  <a:pt x="8084010" y="153082"/>
                </a:lnTo>
                <a:lnTo>
                  <a:pt x="8106920" y="194394"/>
                </a:lnTo>
                <a:lnTo>
                  <a:pt x="8123928" y="239004"/>
                </a:lnTo>
                <a:lnTo>
                  <a:pt x="8134515" y="286394"/>
                </a:lnTo>
                <a:lnTo>
                  <a:pt x="8138159" y="336042"/>
                </a:lnTo>
                <a:lnTo>
                  <a:pt x="8138159" y="1680210"/>
                </a:lnTo>
                <a:lnTo>
                  <a:pt x="8134515" y="1729866"/>
                </a:lnTo>
                <a:lnTo>
                  <a:pt x="8123928" y="1777261"/>
                </a:lnTo>
                <a:lnTo>
                  <a:pt x="8106920" y="1821874"/>
                </a:lnTo>
                <a:lnTo>
                  <a:pt x="8084010" y="1863185"/>
                </a:lnTo>
                <a:lnTo>
                  <a:pt x="8055719" y="1900675"/>
                </a:lnTo>
                <a:lnTo>
                  <a:pt x="8022568" y="1933824"/>
                </a:lnTo>
                <a:lnTo>
                  <a:pt x="7985077" y="1962112"/>
                </a:lnTo>
                <a:lnTo>
                  <a:pt x="7943765" y="1985018"/>
                </a:lnTo>
                <a:lnTo>
                  <a:pt x="7899155" y="2002023"/>
                </a:lnTo>
                <a:lnTo>
                  <a:pt x="7851765" y="2012608"/>
                </a:lnTo>
                <a:lnTo>
                  <a:pt x="7802118" y="2016252"/>
                </a:lnTo>
                <a:lnTo>
                  <a:pt x="336041" y="2016252"/>
                </a:lnTo>
                <a:lnTo>
                  <a:pt x="286385" y="2012608"/>
                </a:lnTo>
                <a:lnTo>
                  <a:pt x="238990" y="2002023"/>
                </a:lnTo>
                <a:lnTo>
                  <a:pt x="194377" y="1985018"/>
                </a:lnTo>
                <a:lnTo>
                  <a:pt x="153066" y="1962112"/>
                </a:lnTo>
                <a:lnTo>
                  <a:pt x="115576" y="1933824"/>
                </a:lnTo>
                <a:lnTo>
                  <a:pt x="82427" y="1900675"/>
                </a:lnTo>
                <a:lnTo>
                  <a:pt x="54139" y="1863185"/>
                </a:lnTo>
                <a:lnTo>
                  <a:pt x="31233" y="1821874"/>
                </a:lnTo>
                <a:lnTo>
                  <a:pt x="14228" y="1777261"/>
                </a:lnTo>
                <a:lnTo>
                  <a:pt x="3643" y="1729866"/>
                </a:lnTo>
                <a:lnTo>
                  <a:pt x="0" y="1680210"/>
                </a:lnTo>
                <a:lnTo>
                  <a:pt x="0" y="336042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677062" y="2232302"/>
            <a:ext cx="6266180" cy="16446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09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Confusion Matrix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represents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tabular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representation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Actual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vs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Predicted</a:t>
            </a:r>
            <a:r>
              <a:rPr sz="1400" spc="1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values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09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You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calculate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b="1" spc="-5" dirty="0">
                <a:solidFill>
                  <a:srgbClr val="5F5F5F"/>
                </a:solidFill>
                <a:latin typeface="Calibri"/>
                <a:cs typeface="Calibri"/>
              </a:rPr>
              <a:t>accuracy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of your model</a:t>
            </a:r>
            <a:r>
              <a:rPr sz="14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with: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2536825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True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Positives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True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Negatives</a:t>
            </a:r>
            <a:endParaRPr sz="1400">
              <a:latin typeface="Calibri"/>
              <a:cs typeface="Calibri"/>
            </a:endParaRPr>
          </a:p>
          <a:p>
            <a:pPr marL="1491615">
              <a:lnSpc>
                <a:spcPct val="100000"/>
              </a:lnSpc>
              <a:spcBef>
                <a:spcPts val="1075"/>
              </a:spcBef>
            </a:pP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True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Positives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True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Negatives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False Positives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False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Negatives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2077211" y="3614928"/>
            <a:ext cx="4982845" cy="0"/>
          </a:xfrm>
          <a:custGeom>
            <a:avLst/>
            <a:gdLst/>
            <a:ahLst/>
            <a:cxnLst/>
            <a:rect l="l" t="t" r="r" b="b"/>
            <a:pathLst>
              <a:path w="4982845">
                <a:moveTo>
                  <a:pt x="0" y="0"/>
                </a:moveTo>
                <a:lnTo>
                  <a:pt x="498233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37387" y="1120127"/>
            <a:ext cx="8313419" cy="688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50748" y="1147559"/>
            <a:ext cx="7923276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463295" y="1146047"/>
            <a:ext cx="8211820" cy="586740"/>
          </a:xfrm>
          <a:custGeom>
            <a:avLst/>
            <a:gdLst/>
            <a:ahLst/>
            <a:cxnLst/>
            <a:rect l="l" t="t" r="r" b="b"/>
            <a:pathLst>
              <a:path w="8211820" h="586739">
                <a:moveTo>
                  <a:pt x="8113522" y="0"/>
                </a:moveTo>
                <a:lnTo>
                  <a:pt x="97790" y="0"/>
                </a:lnTo>
                <a:lnTo>
                  <a:pt x="59723" y="7689"/>
                </a:lnTo>
                <a:lnTo>
                  <a:pt x="28640" y="28654"/>
                </a:lnTo>
                <a:lnTo>
                  <a:pt x="7684" y="59739"/>
                </a:lnTo>
                <a:lnTo>
                  <a:pt x="0" y="97789"/>
                </a:lnTo>
                <a:lnTo>
                  <a:pt x="0" y="488950"/>
                </a:lnTo>
                <a:lnTo>
                  <a:pt x="7684" y="527000"/>
                </a:lnTo>
                <a:lnTo>
                  <a:pt x="28640" y="558085"/>
                </a:lnTo>
                <a:lnTo>
                  <a:pt x="59723" y="579050"/>
                </a:lnTo>
                <a:lnTo>
                  <a:pt x="97790" y="586739"/>
                </a:lnTo>
                <a:lnTo>
                  <a:pt x="8113522" y="586739"/>
                </a:lnTo>
                <a:lnTo>
                  <a:pt x="8151572" y="579050"/>
                </a:lnTo>
                <a:lnTo>
                  <a:pt x="8182657" y="558085"/>
                </a:lnTo>
                <a:lnTo>
                  <a:pt x="8203622" y="527000"/>
                </a:lnTo>
                <a:lnTo>
                  <a:pt x="8211311" y="488950"/>
                </a:lnTo>
                <a:lnTo>
                  <a:pt x="8211311" y="97789"/>
                </a:lnTo>
                <a:lnTo>
                  <a:pt x="8203622" y="59739"/>
                </a:lnTo>
                <a:lnTo>
                  <a:pt x="8182657" y="28654"/>
                </a:lnTo>
                <a:lnTo>
                  <a:pt x="8151572" y="7689"/>
                </a:lnTo>
                <a:lnTo>
                  <a:pt x="811352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770940" y="1202182"/>
            <a:ext cx="75939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6515" marR="5080" indent="-13144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Confusion Matrix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table that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often used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describe 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performance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classification model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(or 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"classifier")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test data 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 the true values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4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108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Confusion Matrix - Example</a:t>
            </a:r>
            <a:endParaRPr sz="2800"/>
          </a:p>
        </p:txBody>
      </p:sp>
      <p:sp>
        <p:nvSpPr>
          <p:cNvPr id="9" name="object 4"/>
          <p:cNvSpPr/>
          <p:nvPr/>
        </p:nvSpPr>
        <p:spPr>
          <a:xfrm>
            <a:off x="3995928" y="2546604"/>
            <a:ext cx="3619500" cy="1895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272539" y="1030211"/>
            <a:ext cx="6649211" cy="1252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321308" y="1124699"/>
            <a:ext cx="6533388" cy="1115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298447" y="1056132"/>
            <a:ext cx="6547484" cy="1150620"/>
          </a:xfrm>
          <a:custGeom>
            <a:avLst/>
            <a:gdLst/>
            <a:ahLst/>
            <a:cxnLst/>
            <a:rect l="l" t="t" r="r" b="b"/>
            <a:pathLst>
              <a:path w="6547484" h="1150620">
                <a:moveTo>
                  <a:pt x="6355333" y="0"/>
                </a:moveTo>
                <a:lnTo>
                  <a:pt x="191770" y="0"/>
                </a:lnTo>
                <a:lnTo>
                  <a:pt x="147796" y="5064"/>
                </a:lnTo>
                <a:lnTo>
                  <a:pt x="107431" y="19490"/>
                </a:lnTo>
                <a:lnTo>
                  <a:pt x="71824" y="42127"/>
                </a:lnTo>
                <a:lnTo>
                  <a:pt x="42127" y="71824"/>
                </a:lnTo>
                <a:lnTo>
                  <a:pt x="19490" y="107431"/>
                </a:lnTo>
                <a:lnTo>
                  <a:pt x="5064" y="147796"/>
                </a:lnTo>
                <a:lnTo>
                  <a:pt x="0" y="191769"/>
                </a:lnTo>
                <a:lnTo>
                  <a:pt x="0" y="958849"/>
                </a:lnTo>
                <a:lnTo>
                  <a:pt x="5064" y="1002823"/>
                </a:lnTo>
                <a:lnTo>
                  <a:pt x="19490" y="1043188"/>
                </a:lnTo>
                <a:lnTo>
                  <a:pt x="42127" y="1078795"/>
                </a:lnTo>
                <a:lnTo>
                  <a:pt x="71824" y="1108492"/>
                </a:lnTo>
                <a:lnTo>
                  <a:pt x="107431" y="1131129"/>
                </a:lnTo>
                <a:lnTo>
                  <a:pt x="147796" y="1145555"/>
                </a:lnTo>
                <a:lnTo>
                  <a:pt x="191770" y="1150619"/>
                </a:lnTo>
                <a:lnTo>
                  <a:pt x="6355333" y="1150619"/>
                </a:lnTo>
                <a:lnTo>
                  <a:pt x="6399307" y="1145555"/>
                </a:lnTo>
                <a:lnTo>
                  <a:pt x="6439672" y="1131129"/>
                </a:lnTo>
                <a:lnTo>
                  <a:pt x="6475279" y="1108492"/>
                </a:lnTo>
                <a:lnTo>
                  <a:pt x="6504976" y="1078795"/>
                </a:lnTo>
                <a:lnTo>
                  <a:pt x="6527613" y="1043188"/>
                </a:lnTo>
                <a:lnTo>
                  <a:pt x="6542039" y="1002823"/>
                </a:lnTo>
                <a:lnTo>
                  <a:pt x="6547104" y="958849"/>
                </a:lnTo>
                <a:lnTo>
                  <a:pt x="6547104" y="191769"/>
                </a:lnTo>
                <a:lnTo>
                  <a:pt x="6542039" y="147796"/>
                </a:lnTo>
                <a:lnTo>
                  <a:pt x="6527613" y="107431"/>
                </a:lnTo>
                <a:lnTo>
                  <a:pt x="6504976" y="71824"/>
                </a:lnTo>
                <a:lnTo>
                  <a:pt x="6475279" y="42127"/>
                </a:lnTo>
                <a:lnTo>
                  <a:pt x="6439672" y="19490"/>
                </a:lnTo>
                <a:lnTo>
                  <a:pt x="6399307" y="5064"/>
                </a:lnTo>
                <a:lnTo>
                  <a:pt x="6355333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 txBox="1"/>
          <p:nvPr/>
        </p:nvSpPr>
        <p:spPr>
          <a:xfrm>
            <a:off x="1433575" y="1179957"/>
            <a:ext cx="62522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There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are two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possible predicted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classes: "yes"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 "no”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classifier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made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 total 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165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predictions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Out of those 165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cases,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classifier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predicted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"yes"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110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times, and "no"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55</a:t>
            </a:r>
            <a:r>
              <a:rPr sz="1400" spc="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times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reality,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105 patients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sample have the disease, and 60 patients do</a:t>
            </a:r>
            <a:r>
              <a:rPr sz="1400" spc="1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2386583" y="2979420"/>
            <a:ext cx="1079004" cy="1080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2412492" y="3005327"/>
            <a:ext cx="976883" cy="9784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1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108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Confusion Matrix - Example</a:t>
            </a:r>
            <a:endParaRPr sz="2800"/>
          </a:p>
        </p:txBody>
      </p:sp>
      <p:sp>
        <p:nvSpPr>
          <p:cNvPr id="17" name="object 3"/>
          <p:cNvSpPr/>
          <p:nvPr/>
        </p:nvSpPr>
        <p:spPr>
          <a:xfrm>
            <a:off x="728472" y="1537728"/>
            <a:ext cx="3127248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/>
          <p:cNvSpPr/>
          <p:nvPr/>
        </p:nvSpPr>
        <p:spPr>
          <a:xfrm>
            <a:off x="713231" y="1623072"/>
            <a:ext cx="3131820" cy="902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/>
          <p:cNvSpPr/>
          <p:nvPr/>
        </p:nvSpPr>
        <p:spPr>
          <a:xfrm>
            <a:off x="754380" y="1563624"/>
            <a:ext cx="3025140" cy="919480"/>
          </a:xfrm>
          <a:custGeom>
            <a:avLst/>
            <a:gdLst/>
            <a:ahLst/>
            <a:cxnLst/>
            <a:rect l="l" t="t" r="r" b="b"/>
            <a:pathLst>
              <a:path w="3025140" h="919480">
                <a:moveTo>
                  <a:pt x="0" y="918971"/>
                </a:moveTo>
                <a:lnTo>
                  <a:pt x="3025139" y="918971"/>
                </a:lnTo>
                <a:lnTo>
                  <a:pt x="3025139" y="0"/>
                </a:lnTo>
                <a:lnTo>
                  <a:pt x="0" y="0"/>
                </a:lnTo>
                <a:lnTo>
                  <a:pt x="0" y="918971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 txBox="1"/>
          <p:nvPr/>
        </p:nvSpPr>
        <p:spPr>
          <a:xfrm>
            <a:off x="833729" y="1679194"/>
            <a:ext cx="28073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Positives (TP):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cases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 we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predicted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yes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(they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disease), and they do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disease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5338571" y="1537728"/>
            <a:ext cx="3127248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/>
          <p:nvPr/>
        </p:nvSpPr>
        <p:spPr>
          <a:xfrm>
            <a:off x="5321808" y="1729727"/>
            <a:ext cx="3159251" cy="688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/>
          <p:cNvSpPr/>
          <p:nvPr/>
        </p:nvSpPr>
        <p:spPr>
          <a:xfrm>
            <a:off x="5364479" y="1563624"/>
            <a:ext cx="3025140" cy="919480"/>
          </a:xfrm>
          <a:custGeom>
            <a:avLst/>
            <a:gdLst/>
            <a:ahLst/>
            <a:cxnLst/>
            <a:rect l="l" t="t" r="r" b="b"/>
            <a:pathLst>
              <a:path w="3025140" h="919480">
                <a:moveTo>
                  <a:pt x="0" y="918971"/>
                </a:moveTo>
                <a:lnTo>
                  <a:pt x="3025139" y="918971"/>
                </a:lnTo>
                <a:lnTo>
                  <a:pt x="3025139" y="0"/>
                </a:lnTo>
                <a:lnTo>
                  <a:pt x="0" y="0"/>
                </a:lnTo>
                <a:lnTo>
                  <a:pt x="0" y="918971"/>
                </a:lnTo>
                <a:close/>
              </a:path>
            </a:pathLst>
          </a:custGeom>
          <a:solidFill>
            <a:srgbClr val="36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/>
          <p:cNvSpPr txBox="1"/>
          <p:nvPr/>
        </p:nvSpPr>
        <p:spPr>
          <a:xfrm>
            <a:off x="5443473" y="1785874"/>
            <a:ext cx="28295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True Negatives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(TN):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no,  and they don't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disease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11"/>
          <p:cNvSpPr/>
          <p:nvPr/>
        </p:nvSpPr>
        <p:spPr>
          <a:xfrm>
            <a:off x="728472" y="3354323"/>
            <a:ext cx="3127248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2"/>
          <p:cNvSpPr/>
          <p:nvPr/>
        </p:nvSpPr>
        <p:spPr>
          <a:xfrm>
            <a:off x="713231" y="3332988"/>
            <a:ext cx="3127247" cy="1115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/>
          <p:cNvSpPr/>
          <p:nvPr/>
        </p:nvSpPr>
        <p:spPr>
          <a:xfrm>
            <a:off x="754380" y="3380232"/>
            <a:ext cx="3025140" cy="919480"/>
          </a:xfrm>
          <a:custGeom>
            <a:avLst/>
            <a:gdLst/>
            <a:ahLst/>
            <a:cxnLst/>
            <a:rect l="l" t="t" r="r" b="b"/>
            <a:pathLst>
              <a:path w="3025140" h="919479">
                <a:moveTo>
                  <a:pt x="0" y="918972"/>
                </a:moveTo>
                <a:lnTo>
                  <a:pt x="3025139" y="918972"/>
                </a:lnTo>
                <a:lnTo>
                  <a:pt x="3025139" y="0"/>
                </a:lnTo>
                <a:lnTo>
                  <a:pt x="0" y="0"/>
                </a:lnTo>
                <a:lnTo>
                  <a:pt x="0" y="91897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4"/>
          <p:cNvSpPr txBox="1"/>
          <p:nvPr/>
        </p:nvSpPr>
        <p:spPr>
          <a:xfrm>
            <a:off x="833729" y="3389503"/>
            <a:ext cx="279908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False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Positives (FP):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predicted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yes,  but they don't actually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  disease. (Also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known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"Type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error.")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15"/>
          <p:cNvSpPr/>
          <p:nvPr/>
        </p:nvSpPr>
        <p:spPr>
          <a:xfrm>
            <a:off x="5338571" y="3354323"/>
            <a:ext cx="3127248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6"/>
          <p:cNvSpPr/>
          <p:nvPr/>
        </p:nvSpPr>
        <p:spPr>
          <a:xfrm>
            <a:off x="5321808" y="3439667"/>
            <a:ext cx="3165347" cy="9021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/>
          <p:cNvSpPr/>
          <p:nvPr/>
        </p:nvSpPr>
        <p:spPr>
          <a:xfrm>
            <a:off x="5364479" y="3380232"/>
            <a:ext cx="3025140" cy="919480"/>
          </a:xfrm>
          <a:custGeom>
            <a:avLst/>
            <a:gdLst/>
            <a:ahLst/>
            <a:cxnLst/>
            <a:rect l="l" t="t" r="r" b="b"/>
            <a:pathLst>
              <a:path w="3025140" h="919479">
                <a:moveTo>
                  <a:pt x="0" y="918972"/>
                </a:moveTo>
                <a:lnTo>
                  <a:pt x="3025139" y="918972"/>
                </a:lnTo>
                <a:lnTo>
                  <a:pt x="3025139" y="0"/>
                </a:lnTo>
                <a:lnTo>
                  <a:pt x="0" y="0"/>
                </a:lnTo>
                <a:lnTo>
                  <a:pt x="0" y="918972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/>
          <p:cNvSpPr txBox="1"/>
          <p:nvPr/>
        </p:nvSpPr>
        <p:spPr>
          <a:xfrm>
            <a:off x="5443473" y="3496183"/>
            <a:ext cx="283718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False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Negatives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(FN):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predicted no,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but they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actually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disease.  (Also known as a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"Type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II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error.")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19"/>
          <p:cNvSpPr/>
          <p:nvPr/>
        </p:nvSpPr>
        <p:spPr>
          <a:xfrm>
            <a:off x="3780282" y="202463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97" y="0"/>
                </a:lnTo>
              </a:path>
            </a:pathLst>
          </a:custGeom>
          <a:ln w="19812">
            <a:solidFill>
              <a:srgbClr val="0558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2268473" y="2483357"/>
            <a:ext cx="0" cy="897255"/>
          </a:xfrm>
          <a:custGeom>
            <a:avLst/>
            <a:gdLst/>
            <a:ahLst/>
            <a:cxnLst/>
            <a:rect l="l" t="t" r="r" b="b"/>
            <a:pathLst>
              <a:path h="897254">
                <a:moveTo>
                  <a:pt x="0" y="0"/>
                </a:moveTo>
                <a:lnTo>
                  <a:pt x="0" y="896874"/>
                </a:lnTo>
              </a:path>
            </a:pathLst>
          </a:custGeom>
          <a:ln w="19812">
            <a:solidFill>
              <a:srgbClr val="0558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/>
          <p:cNvSpPr/>
          <p:nvPr/>
        </p:nvSpPr>
        <p:spPr>
          <a:xfrm>
            <a:off x="3780282" y="384124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97" y="0"/>
                </a:lnTo>
              </a:path>
            </a:pathLst>
          </a:custGeom>
          <a:ln w="1981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"/>
          <p:cNvSpPr/>
          <p:nvPr/>
        </p:nvSpPr>
        <p:spPr>
          <a:xfrm>
            <a:off x="6877050" y="2483357"/>
            <a:ext cx="0" cy="897255"/>
          </a:xfrm>
          <a:custGeom>
            <a:avLst/>
            <a:gdLst/>
            <a:ahLst/>
            <a:cxnLst/>
            <a:rect l="l" t="t" r="r" b="b"/>
            <a:pathLst>
              <a:path h="897254">
                <a:moveTo>
                  <a:pt x="0" y="0"/>
                </a:moveTo>
                <a:lnTo>
                  <a:pt x="0" y="896874"/>
                </a:lnTo>
              </a:path>
            </a:pathLst>
          </a:custGeom>
          <a:ln w="1981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" y="2461060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dirty="0"/>
              <a:t>Sensitivity and</a:t>
            </a:r>
            <a:r>
              <a:rPr lang="en-IN" sz="3600" spc="-85" dirty="0"/>
              <a:t> </a:t>
            </a:r>
            <a:r>
              <a:rPr lang="en-IN" sz="3600" dirty="0"/>
              <a:t>Specificity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10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808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Confusion Matrix </a:t>
            </a:r>
            <a:r>
              <a:rPr sz="2800" spc="-5" dirty="0">
                <a:solidFill>
                  <a:srgbClr val="095A82"/>
                </a:solidFill>
              </a:rPr>
              <a:t>-</a:t>
            </a:r>
            <a:r>
              <a:rPr sz="2800" spc="15" dirty="0">
                <a:solidFill>
                  <a:srgbClr val="095A82"/>
                </a:solidFill>
              </a:rPr>
              <a:t> </a:t>
            </a:r>
            <a:r>
              <a:rPr sz="2800" spc="-30" dirty="0">
                <a:solidFill>
                  <a:srgbClr val="095A82"/>
                </a:solidFill>
              </a:rPr>
              <a:t>Values</a:t>
            </a:r>
            <a:endParaRPr sz="2800" dirty="0"/>
          </a:p>
        </p:txBody>
      </p:sp>
      <p:sp>
        <p:nvSpPr>
          <p:cNvPr id="9" name="object 12"/>
          <p:cNvSpPr/>
          <p:nvPr/>
        </p:nvSpPr>
        <p:spPr>
          <a:xfrm>
            <a:off x="2424291" y="1615802"/>
            <a:ext cx="4295417" cy="2304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5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54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Se</a:t>
            </a:r>
            <a:r>
              <a:rPr sz="2800" spc="-20" dirty="0">
                <a:solidFill>
                  <a:srgbClr val="095A82"/>
                </a:solidFill>
              </a:rPr>
              <a:t>n</a:t>
            </a:r>
            <a:r>
              <a:rPr sz="2800" spc="-5" dirty="0">
                <a:solidFill>
                  <a:srgbClr val="095A82"/>
                </a:solidFill>
              </a:rPr>
              <a:t>sit</a:t>
            </a:r>
            <a:r>
              <a:rPr sz="2800" spc="-15" dirty="0">
                <a:solidFill>
                  <a:srgbClr val="095A82"/>
                </a:solidFill>
              </a:rPr>
              <a:t>i</a:t>
            </a:r>
            <a:r>
              <a:rPr sz="2800" spc="-10" dirty="0">
                <a:solidFill>
                  <a:srgbClr val="095A82"/>
                </a:solidFill>
              </a:rPr>
              <a:t>vity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434340" y="1092708"/>
            <a:ext cx="4076700" cy="3174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466344" y="1124711"/>
            <a:ext cx="3962400" cy="3060700"/>
          </a:xfrm>
          <a:custGeom>
            <a:avLst/>
            <a:gdLst/>
            <a:ahLst/>
            <a:cxnLst/>
            <a:rect l="l" t="t" r="r" b="b"/>
            <a:pathLst>
              <a:path w="3962400" h="3060700">
                <a:moveTo>
                  <a:pt x="3452368" y="0"/>
                </a:moveTo>
                <a:lnTo>
                  <a:pt x="510044" y="0"/>
                </a:lnTo>
                <a:lnTo>
                  <a:pt x="460924" y="2334"/>
                </a:lnTo>
                <a:lnTo>
                  <a:pt x="413125" y="9196"/>
                </a:lnTo>
                <a:lnTo>
                  <a:pt x="366860" y="20371"/>
                </a:lnTo>
                <a:lnTo>
                  <a:pt x="322344" y="35646"/>
                </a:lnTo>
                <a:lnTo>
                  <a:pt x="279790" y="54806"/>
                </a:lnTo>
                <a:lnTo>
                  <a:pt x="239412" y="77639"/>
                </a:lnTo>
                <a:lnTo>
                  <a:pt x="201424" y="103930"/>
                </a:lnTo>
                <a:lnTo>
                  <a:pt x="166039" y="133465"/>
                </a:lnTo>
                <a:lnTo>
                  <a:pt x="133471" y="166032"/>
                </a:lnTo>
                <a:lnTo>
                  <a:pt x="103934" y="201416"/>
                </a:lnTo>
                <a:lnTo>
                  <a:pt x="77642" y="239403"/>
                </a:lnTo>
                <a:lnTo>
                  <a:pt x="54809" y="279780"/>
                </a:lnTo>
                <a:lnTo>
                  <a:pt x="35648" y="322333"/>
                </a:lnTo>
                <a:lnTo>
                  <a:pt x="20372" y="366849"/>
                </a:lnTo>
                <a:lnTo>
                  <a:pt x="9197" y="413113"/>
                </a:lnTo>
                <a:lnTo>
                  <a:pt x="2334" y="460912"/>
                </a:lnTo>
                <a:lnTo>
                  <a:pt x="0" y="510032"/>
                </a:lnTo>
                <a:lnTo>
                  <a:pt x="0" y="2550160"/>
                </a:lnTo>
                <a:lnTo>
                  <a:pt x="2334" y="2599277"/>
                </a:lnTo>
                <a:lnTo>
                  <a:pt x="9197" y="2647075"/>
                </a:lnTo>
                <a:lnTo>
                  <a:pt x="20372" y="2693338"/>
                </a:lnTo>
                <a:lnTo>
                  <a:pt x="35648" y="2737852"/>
                </a:lnTo>
                <a:lnTo>
                  <a:pt x="54809" y="2780405"/>
                </a:lnTo>
                <a:lnTo>
                  <a:pt x="77642" y="2820782"/>
                </a:lnTo>
                <a:lnTo>
                  <a:pt x="103934" y="2858770"/>
                </a:lnTo>
                <a:lnTo>
                  <a:pt x="133471" y="2894154"/>
                </a:lnTo>
                <a:lnTo>
                  <a:pt x="166039" y="2926721"/>
                </a:lnTo>
                <a:lnTo>
                  <a:pt x="201424" y="2956257"/>
                </a:lnTo>
                <a:lnTo>
                  <a:pt x="239412" y="2982549"/>
                </a:lnTo>
                <a:lnTo>
                  <a:pt x="279790" y="3005382"/>
                </a:lnTo>
                <a:lnTo>
                  <a:pt x="322344" y="3024544"/>
                </a:lnTo>
                <a:lnTo>
                  <a:pt x="366860" y="3039819"/>
                </a:lnTo>
                <a:lnTo>
                  <a:pt x="413125" y="3050995"/>
                </a:lnTo>
                <a:lnTo>
                  <a:pt x="460924" y="3057857"/>
                </a:lnTo>
                <a:lnTo>
                  <a:pt x="510044" y="3060191"/>
                </a:lnTo>
                <a:lnTo>
                  <a:pt x="3452368" y="3060191"/>
                </a:lnTo>
                <a:lnTo>
                  <a:pt x="3501487" y="3057857"/>
                </a:lnTo>
                <a:lnTo>
                  <a:pt x="3549286" y="3050995"/>
                </a:lnTo>
                <a:lnTo>
                  <a:pt x="3595550" y="3039819"/>
                </a:lnTo>
                <a:lnTo>
                  <a:pt x="3640066" y="3024544"/>
                </a:lnTo>
                <a:lnTo>
                  <a:pt x="3682619" y="3005382"/>
                </a:lnTo>
                <a:lnTo>
                  <a:pt x="3722996" y="2982549"/>
                </a:lnTo>
                <a:lnTo>
                  <a:pt x="3760983" y="2956257"/>
                </a:lnTo>
                <a:lnTo>
                  <a:pt x="3796367" y="2926721"/>
                </a:lnTo>
                <a:lnTo>
                  <a:pt x="3828934" y="2894154"/>
                </a:lnTo>
                <a:lnTo>
                  <a:pt x="3858469" y="2858770"/>
                </a:lnTo>
                <a:lnTo>
                  <a:pt x="3884760" y="2820782"/>
                </a:lnTo>
                <a:lnTo>
                  <a:pt x="3907593" y="2780405"/>
                </a:lnTo>
                <a:lnTo>
                  <a:pt x="3926753" y="2737852"/>
                </a:lnTo>
                <a:lnTo>
                  <a:pt x="3942028" y="2693338"/>
                </a:lnTo>
                <a:lnTo>
                  <a:pt x="3953203" y="2647075"/>
                </a:lnTo>
                <a:lnTo>
                  <a:pt x="3960065" y="2599277"/>
                </a:lnTo>
                <a:lnTo>
                  <a:pt x="3962400" y="2550160"/>
                </a:lnTo>
                <a:lnTo>
                  <a:pt x="3962400" y="510032"/>
                </a:lnTo>
                <a:lnTo>
                  <a:pt x="3960065" y="460912"/>
                </a:lnTo>
                <a:lnTo>
                  <a:pt x="3953203" y="413113"/>
                </a:lnTo>
                <a:lnTo>
                  <a:pt x="3942028" y="366849"/>
                </a:lnTo>
                <a:lnTo>
                  <a:pt x="3926753" y="322333"/>
                </a:lnTo>
                <a:lnTo>
                  <a:pt x="3907593" y="279780"/>
                </a:lnTo>
                <a:lnTo>
                  <a:pt x="3884760" y="239403"/>
                </a:lnTo>
                <a:lnTo>
                  <a:pt x="3858469" y="201416"/>
                </a:lnTo>
                <a:lnTo>
                  <a:pt x="3828934" y="166032"/>
                </a:lnTo>
                <a:lnTo>
                  <a:pt x="3796367" y="133465"/>
                </a:lnTo>
                <a:lnTo>
                  <a:pt x="3760983" y="103930"/>
                </a:lnTo>
                <a:lnTo>
                  <a:pt x="3722996" y="77639"/>
                </a:lnTo>
                <a:lnTo>
                  <a:pt x="3682619" y="54806"/>
                </a:lnTo>
                <a:lnTo>
                  <a:pt x="3640066" y="35646"/>
                </a:lnTo>
                <a:lnTo>
                  <a:pt x="3595550" y="20371"/>
                </a:lnTo>
                <a:lnTo>
                  <a:pt x="3549286" y="9196"/>
                </a:lnTo>
                <a:lnTo>
                  <a:pt x="3501487" y="2334"/>
                </a:lnTo>
                <a:lnTo>
                  <a:pt x="3452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6344" y="1124711"/>
            <a:ext cx="3962400" cy="3060700"/>
          </a:xfrm>
          <a:custGeom>
            <a:avLst/>
            <a:gdLst/>
            <a:ahLst/>
            <a:cxnLst/>
            <a:rect l="l" t="t" r="r" b="b"/>
            <a:pathLst>
              <a:path w="3962400" h="3060700">
                <a:moveTo>
                  <a:pt x="0" y="510032"/>
                </a:moveTo>
                <a:lnTo>
                  <a:pt x="2334" y="460912"/>
                </a:lnTo>
                <a:lnTo>
                  <a:pt x="9197" y="413113"/>
                </a:lnTo>
                <a:lnTo>
                  <a:pt x="20372" y="366849"/>
                </a:lnTo>
                <a:lnTo>
                  <a:pt x="35648" y="322333"/>
                </a:lnTo>
                <a:lnTo>
                  <a:pt x="54809" y="279780"/>
                </a:lnTo>
                <a:lnTo>
                  <a:pt x="77642" y="239403"/>
                </a:lnTo>
                <a:lnTo>
                  <a:pt x="103934" y="201416"/>
                </a:lnTo>
                <a:lnTo>
                  <a:pt x="133471" y="166032"/>
                </a:lnTo>
                <a:lnTo>
                  <a:pt x="166039" y="133465"/>
                </a:lnTo>
                <a:lnTo>
                  <a:pt x="201424" y="103930"/>
                </a:lnTo>
                <a:lnTo>
                  <a:pt x="239412" y="77639"/>
                </a:lnTo>
                <a:lnTo>
                  <a:pt x="279790" y="54806"/>
                </a:lnTo>
                <a:lnTo>
                  <a:pt x="322344" y="35646"/>
                </a:lnTo>
                <a:lnTo>
                  <a:pt x="366860" y="20371"/>
                </a:lnTo>
                <a:lnTo>
                  <a:pt x="413125" y="9196"/>
                </a:lnTo>
                <a:lnTo>
                  <a:pt x="460924" y="2334"/>
                </a:lnTo>
                <a:lnTo>
                  <a:pt x="510044" y="0"/>
                </a:lnTo>
                <a:lnTo>
                  <a:pt x="3452368" y="0"/>
                </a:lnTo>
                <a:lnTo>
                  <a:pt x="3501487" y="2334"/>
                </a:lnTo>
                <a:lnTo>
                  <a:pt x="3549286" y="9196"/>
                </a:lnTo>
                <a:lnTo>
                  <a:pt x="3595550" y="20371"/>
                </a:lnTo>
                <a:lnTo>
                  <a:pt x="3640066" y="35646"/>
                </a:lnTo>
                <a:lnTo>
                  <a:pt x="3682619" y="54806"/>
                </a:lnTo>
                <a:lnTo>
                  <a:pt x="3722996" y="77639"/>
                </a:lnTo>
                <a:lnTo>
                  <a:pt x="3760983" y="103930"/>
                </a:lnTo>
                <a:lnTo>
                  <a:pt x="3796367" y="133465"/>
                </a:lnTo>
                <a:lnTo>
                  <a:pt x="3828934" y="166032"/>
                </a:lnTo>
                <a:lnTo>
                  <a:pt x="3858469" y="201416"/>
                </a:lnTo>
                <a:lnTo>
                  <a:pt x="3884760" y="239403"/>
                </a:lnTo>
                <a:lnTo>
                  <a:pt x="3907593" y="279780"/>
                </a:lnTo>
                <a:lnTo>
                  <a:pt x="3926753" y="322333"/>
                </a:lnTo>
                <a:lnTo>
                  <a:pt x="3942028" y="366849"/>
                </a:lnTo>
                <a:lnTo>
                  <a:pt x="3953203" y="413113"/>
                </a:lnTo>
                <a:lnTo>
                  <a:pt x="3960065" y="460912"/>
                </a:lnTo>
                <a:lnTo>
                  <a:pt x="3962400" y="510032"/>
                </a:lnTo>
                <a:lnTo>
                  <a:pt x="3962400" y="2550160"/>
                </a:lnTo>
                <a:lnTo>
                  <a:pt x="3960065" y="2599277"/>
                </a:lnTo>
                <a:lnTo>
                  <a:pt x="3953203" y="2647075"/>
                </a:lnTo>
                <a:lnTo>
                  <a:pt x="3942028" y="2693338"/>
                </a:lnTo>
                <a:lnTo>
                  <a:pt x="3926753" y="2737852"/>
                </a:lnTo>
                <a:lnTo>
                  <a:pt x="3907593" y="2780405"/>
                </a:lnTo>
                <a:lnTo>
                  <a:pt x="3884760" y="2820782"/>
                </a:lnTo>
                <a:lnTo>
                  <a:pt x="3858469" y="2858770"/>
                </a:lnTo>
                <a:lnTo>
                  <a:pt x="3828934" y="2894154"/>
                </a:lnTo>
                <a:lnTo>
                  <a:pt x="3796367" y="2926721"/>
                </a:lnTo>
                <a:lnTo>
                  <a:pt x="3760983" y="2956257"/>
                </a:lnTo>
                <a:lnTo>
                  <a:pt x="3722996" y="2982549"/>
                </a:lnTo>
                <a:lnTo>
                  <a:pt x="3682619" y="3005382"/>
                </a:lnTo>
                <a:lnTo>
                  <a:pt x="3640066" y="3024544"/>
                </a:lnTo>
                <a:lnTo>
                  <a:pt x="3595550" y="3039819"/>
                </a:lnTo>
                <a:lnTo>
                  <a:pt x="3549286" y="3050995"/>
                </a:lnTo>
                <a:lnTo>
                  <a:pt x="3501487" y="3057857"/>
                </a:lnTo>
                <a:lnTo>
                  <a:pt x="3452368" y="3060191"/>
                </a:lnTo>
                <a:lnTo>
                  <a:pt x="510044" y="3060191"/>
                </a:lnTo>
                <a:lnTo>
                  <a:pt x="460924" y="3057857"/>
                </a:lnTo>
                <a:lnTo>
                  <a:pt x="413125" y="3050995"/>
                </a:lnTo>
                <a:lnTo>
                  <a:pt x="366860" y="3039819"/>
                </a:lnTo>
                <a:lnTo>
                  <a:pt x="322344" y="3024544"/>
                </a:lnTo>
                <a:lnTo>
                  <a:pt x="279790" y="3005382"/>
                </a:lnTo>
                <a:lnTo>
                  <a:pt x="239412" y="2982549"/>
                </a:lnTo>
                <a:lnTo>
                  <a:pt x="201424" y="2956257"/>
                </a:lnTo>
                <a:lnTo>
                  <a:pt x="166039" y="2926721"/>
                </a:lnTo>
                <a:lnTo>
                  <a:pt x="133471" y="2894154"/>
                </a:lnTo>
                <a:lnTo>
                  <a:pt x="103934" y="2858770"/>
                </a:lnTo>
                <a:lnTo>
                  <a:pt x="77642" y="2820782"/>
                </a:lnTo>
                <a:lnTo>
                  <a:pt x="54809" y="2780405"/>
                </a:lnTo>
                <a:lnTo>
                  <a:pt x="35648" y="2737852"/>
                </a:lnTo>
                <a:lnTo>
                  <a:pt x="20372" y="2693338"/>
                </a:lnTo>
                <a:lnTo>
                  <a:pt x="9197" y="2647075"/>
                </a:lnTo>
                <a:lnTo>
                  <a:pt x="2334" y="2599277"/>
                </a:lnTo>
                <a:lnTo>
                  <a:pt x="0" y="2550160"/>
                </a:lnTo>
                <a:lnTo>
                  <a:pt x="0" y="510032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695045" y="1883791"/>
            <a:ext cx="3446145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5244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Sensitivity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(also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true positive  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rate,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recall,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probability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detection 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some fields) measures the proportion of  positives that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 correctly</a:t>
            </a:r>
            <a:r>
              <a:rPr sz="14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identified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probability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notation,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1400" b="1" spc="-5" dirty="0">
                <a:solidFill>
                  <a:srgbClr val="5F5F5F"/>
                </a:solidFill>
                <a:latin typeface="Calibri"/>
                <a:cs typeface="Calibri"/>
              </a:rPr>
              <a:t>Sensitivity </a:t>
            </a:r>
            <a:r>
              <a:rPr sz="1400" b="1" dirty="0">
                <a:solidFill>
                  <a:srgbClr val="5F5F5F"/>
                </a:solidFill>
                <a:latin typeface="Calibri"/>
                <a:cs typeface="Calibri"/>
              </a:rPr>
              <a:t>= </a:t>
            </a:r>
            <a:r>
              <a:rPr sz="1000" b="1" spc="-5" dirty="0">
                <a:solidFill>
                  <a:srgbClr val="5F5F5F"/>
                </a:solidFill>
                <a:latin typeface="Calibri"/>
                <a:cs typeface="Calibri"/>
              </a:rPr>
              <a:t>True positive / (True </a:t>
            </a:r>
            <a:r>
              <a:rPr sz="1000" b="1" spc="-10" dirty="0">
                <a:solidFill>
                  <a:srgbClr val="5F5F5F"/>
                </a:solidFill>
                <a:latin typeface="Calibri"/>
                <a:cs typeface="Calibri"/>
              </a:rPr>
              <a:t>Positive </a:t>
            </a:r>
            <a:r>
              <a:rPr sz="1000" b="1" spc="-5" dirty="0">
                <a:solidFill>
                  <a:srgbClr val="5F5F5F"/>
                </a:solidFill>
                <a:latin typeface="Calibri"/>
                <a:cs typeface="Calibri"/>
              </a:rPr>
              <a:t>+ False</a:t>
            </a:r>
            <a:r>
              <a:rPr sz="1000" b="1" spc="9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5F5F5F"/>
                </a:solidFill>
                <a:latin typeface="Calibri"/>
                <a:cs typeface="Calibri"/>
              </a:rPr>
              <a:t>Negative)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122164" y="1872995"/>
            <a:ext cx="3270503" cy="1613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5180076" y="1938515"/>
            <a:ext cx="1862327" cy="1243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5148071" y="1898904"/>
            <a:ext cx="3168650" cy="1511935"/>
          </a:xfrm>
          <a:custGeom>
            <a:avLst/>
            <a:gdLst/>
            <a:ahLst/>
            <a:cxnLst/>
            <a:rect l="l" t="t" r="r" b="b"/>
            <a:pathLst>
              <a:path w="3168650" h="1511935">
                <a:moveTo>
                  <a:pt x="2916428" y="0"/>
                </a:moveTo>
                <a:lnTo>
                  <a:pt x="251967" y="0"/>
                </a:lnTo>
                <a:lnTo>
                  <a:pt x="206667" y="4058"/>
                </a:lnTo>
                <a:lnTo>
                  <a:pt x="164034" y="15759"/>
                </a:lnTo>
                <a:lnTo>
                  <a:pt x="124779" y="34393"/>
                </a:lnTo>
                <a:lnTo>
                  <a:pt x="89614" y="59248"/>
                </a:lnTo>
                <a:lnTo>
                  <a:pt x="59248" y="89614"/>
                </a:lnTo>
                <a:lnTo>
                  <a:pt x="34393" y="124779"/>
                </a:lnTo>
                <a:lnTo>
                  <a:pt x="15759" y="164034"/>
                </a:lnTo>
                <a:lnTo>
                  <a:pt x="4058" y="206667"/>
                </a:lnTo>
                <a:lnTo>
                  <a:pt x="0" y="251968"/>
                </a:lnTo>
                <a:lnTo>
                  <a:pt x="0" y="1259839"/>
                </a:lnTo>
                <a:lnTo>
                  <a:pt x="4058" y="1305140"/>
                </a:lnTo>
                <a:lnTo>
                  <a:pt x="15759" y="1347773"/>
                </a:lnTo>
                <a:lnTo>
                  <a:pt x="34393" y="1387028"/>
                </a:lnTo>
                <a:lnTo>
                  <a:pt x="59248" y="1422193"/>
                </a:lnTo>
                <a:lnTo>
                  <a:pt x="89614" y="1452559"/>
                </a:lnTo>
                <a:lnTo>
                  <a:pt x="124779" y="1477414"/>
                </a:lnTo>
                <a:lnTo>
                  <a:pt x="164034" y="1496048"/>
                </a:lnTo>
                <a:lnTo>
                  <a:pt x="206667" y="1507749"/>
                </a:lnTo>
                <a:lnTo>
                  <a:pt x="251967" y="1511808"/>
                </a:lnTo>
                <a:lnTo>
                  <a:pt x="2916428" y="1511808"/>
                </a:lnTo>
                <a:lnTo>
                  <a:pt x="2961728" y="1507749"/>
                </a:lnTo>
                <a:lnTo>
                  <a:pt x="3004361" y="1496048"/>
                </a:lnTo>
                <a:lnTo>
                  <a:pt x="3043616" y="1477414"/>
                </a:lnTo>
                <a:lnTo>
                  <a:pt x="3078781" y="1452559"/>
                </a:lnTo>
                <a:lnTo>
                  <a:pt x="3109147" y="1422193"/>
                </a:lnTo>
                <a:lnTo>
                  <a:pt x="3134002" y="1387028"/>
                </a:lnTo>
                <a:lnTo>
                  <a:pt x="3152636" y="1347773"/>
                </a:lnTo>
                <a:lnTo>
                  <a:pt x="3164337" y="1305140"/>
                </a:lnTo>
                <a:lnTo>
                  <a:pt x="3168396" y="1259839"/>
                </a:lnTo>
                <a:lnTo>
                  <a:pt x="3168396" y="251968"/>
                </a:lnTo>
                <a:lnTo>
                  <a:pt x="3164337" y="206667"/>
                </a:lnTo>
                <a:lnTo>
                  <a:pt x="3152636" y="164034"/>
                </a:lnTo>
                <a:lnTo>
                  <a:pt x="3134002" y="124779"/>
                </a:lnTo>
                <a:lnTo>
                  <a:pt x="3109147" y="89614"/>
                </a:lnTo>
                <a:lnTo>
                  <a:pt x="3078781" y="59248"/>
                </a:lnTo>
                <a:lnTo>
                  <a:pt x="3043616" y="34393"/>
                </a:lnTo>
                <a:lnTo>
                  <a:pt x="3004361" y="15759"/>
                </a:lnTo>
                <a:lnTo>
                  <a:pt x="2961728" y="4058"/>
                </a:lnTo>
                <a:lnTo>
                  <a:pt x="2916428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5301488" y="1952091"/>
            <a:ext cx="1588135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118870" algn="l"/>
                <a:tab pos="157480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Sensitivity=</a:t>
            </a:r>
            <a:r>
              <a:rPr sz="1400" u="sng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alibri"/>
                <a:cs typeface="Calibri"/>
              </a:rPr>
              <a:t> 	100	</a:t>
            </a:r>
            <a:endParaRPr sz="140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(100+5)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0.95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5122164" y="3884676"/>
            <a:ext cx="3270503" cy="652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5268467" y="3892296"/>
            <a:ext cx="2977895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5148071" y="3910584"/>
            <a:ext cx="3168650" cy="550545"/>
          </a:xfrm>
          <a:custGeom>
            <a:avLst/>
            <a:gdLst/>
            <a:ahLst/>
            <a:cxnLst/>
            <a:rect l="l" t="t" r="r" b="b"/>
            <a:pathLst>
              <a:path w="3168650" h="550545">
                <a:moveTo>
                  <a:pt x="3076702" y="0"/>
                </a:moveTo>
                <a:lnTo>
                  <a:pt x="91693" y="0"/>
                </a:lnTo>
                <a:lnTo>
                  <a:pt x="55989" y="7204"/>
                </a:lnTo>
                <a:lnTo>
                  <a:pt x="26844" y="26854"/>
                </a:lnTo>
                <a:lnTo>
                  <a:pt x="7201" y="55999"/>
                </a:lnTo>
                <a:lnTo>
                  <a:pt x="0" y="91693"/>
                </a:lnTo>
                <a:lnTo>
                  <a:pt x="0" y="458469"/>
                </a:lnTo>
                <a:lnTo>
                  <a:pt x="7201" y="494158"/>
                </a:lnTo>
                <a:lnTo>
                  <a:pt x="26844" y="523305"/>
                </a:lnTo>
                <a:lnTo>
                  <a:pt x="55989" y="542957"/>
                </a:lnTo>
                <a:lnTo>
                  <a:pt x="91693" y="550163"/>
                </a:lnTo>
                <a:lnTo>
                  <a:pt x="3076702" y="550163"/>
                </a:lnTo>
                <a:lnTo>
                  <a:pt x="3112406" y="542957"/>
                </a:lnTo>
                <a:lnTo>
                  <a:pt x="3141551" y="523305"/>
                </a:lnTo>
                <a:lnTo>
                  <a:pt x="3161194" y="494158"/>
                </a:lnTo>
                <a:lnTo>
                  <a:pt x="3168396" y="458469"/>
                </a:lnTo>
                <a:lnTo>
                  <a:pt x="3168396" y="91693"/>
                </a:lnTo>
                <a:lnTo>
                  <a:pt x="3161194" y="55999"/>
                </a:lnTo>
                <a:lnTo>
                  <a:pt x="3141551" y="26854"/>
                </a:lnTo>
                <a:lnTo>
                  <a:pt x="3112406" y="7204"/>
                </a:lnTo>
                <a:lnTo>
                  <a:pt x="307670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5389245" y="3948480"/>
            <a:ext cx="268859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fraction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disease who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positive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10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03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471017" y="324053"/>
            <a:ext cx="165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1" i="0">
                <a:solidFill>
                  <a:srgbClr val="095A8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kern="0" spc="-5" smtClean="0">
                <a:solidFill>
                  <a:srgbClr val="095A82"/>
                </a:solidFill>
              </a:rPr>
              <a:t>Data</a:t>
            </a:r>
            <a:r>
              <a:rPr lang="en-IN" kern="0" spc="-80" smtClean="0">
                <a:solidFill>
                  <a:srgbClr val="095A82"/>
                </a:solidFill>
              </a:rPr>
              <a:t> </a:t>
            </a:r>
            <a:r>
              <a:rPr lang="en-IN" kern="0" spc="-5" smtClean="0">
                <a:solidFill>
                  <a:srgbClr val="095A82"/>
                </a:solidFill>
              </a:rPr>
              <a:t>Types</a:t>
            </a:r>
            <a:endParaRPr lang="en-IN" kern="0" dirty="0"/>
          </a:p>
        </p:txBody>
      </p:sp>
      <p:sp>
        <p:nvSpPr>
          <p:cNvPr id="59" name="object 4"/>
          <p:cNvSpPr/>
          <p:nvPr/>
        </p:nvSpPr>
        <p:spPr>
          <a:xfrm>
            <a:off x="3954609" y="1174203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"/>
          <p:cNvSpPr/>
          <p:nvPr/>
        </p:nvSpPr>
        <p:spPr>
          <a:xfrm>
            <a:off x="4254836" y="1200111"/>
            <a:ext cx="652284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"/>
          <p:cNvSpPr/>
          <p:nvPr/>
        </p:nvSpPr>
        <p:spPr>
          <a:xfrm>
            <a:off x="3980517" y="12001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80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29"/>
                </a:lnTo>
                <a:lnTo>
                  <a:pt x="0" y="311150"/>
                </a:lnTo>
                <a:lnTo>
                  <a:pt x="4883" y="335393"/>
                </a:lnTo>
                <a:lnTo>
                  <a:pt x="18208" y="355171"/>
                </a:lnTo>
                <a:lnTo>
                  <a:pt x="37986" y="368496"/>
                </a:lnTo>
                <a:lnTo>
                  <a:pt x="62230" y="373379"/>
                </a:lnTo>
                <a:lnTo>
                  <a:pt x="1089914" y="373379"/>
                </a:lnTo>
                <a:lnTo>
                  <a:pt x="1114157" y="368496"/>
                </a:lnTo>
                <a:lnTo>
                  <a:pt x="1133935" y="355171"/>
                </a:lnTo>
                <a:lnTo>
                  <a:pt x="1147260" y="335393"/>
                </a:lnTo>
                <a:lnTo>
                  <a:pt x="1152144" y="311150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7"/>
          <p:cNvSpPr txBox="1"/>
          <p:nvPr/>
        </p:nvSpPr>
        <p:spPr>
          <a:xfrm>
            <a:off x="4375994" y="1254836"/>
            <a:ext cx="3625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8"/>
          <p:cNvSpPr/>
          <p:nvPr/>
        </p:nvSpPr>
        <p:spPr>
          <a:xfrm>
            <a:off x="1660989" y="2286787"/>
            <a:ext cx="1254264" cy="473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9"/>
          <p:cNvSpPr/>
          <p:nvPr/>
        </p:nvSpPr>
        <p:spPr>
          <a:xfrm>
            <a:off x="1718900" y="2312631"/>
            <a:ext cx="1136903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0"/>
          <p:cNvSpPr/>
          <p:nvPr/>
        </p:nvSpPr>
        <p:spPr>
          <a:xfrm>
            <a:off x="1686896" y="2312670"/>
            <a:ext cx="1152525" cy="372110"/>
          </a:xfrm>
          <a:custGeom>
            <a:avLst/>
            <a:gdLst/>
            <a:ahLst/>
            <a:cxnLst/>
            <a:rect l="l" t="t" r="r" b="b"/>
            <a:pathLst>
              <a:path w="1152525" h="372110">
                <a:moveTo>
                  <a:pt x="1090168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61" y="334029"/>
                </a:lnTo>
                <a:lnTo>
                  <a:pt x="18129" y="353726"/>
                </a:lnTo>
                <a:lnTo>
                  <a:pt x="37826" y="366994"/>
                </a:lnTo>
                <a:lnTo>
                  <a:pt x="61975" y="371856"/>
                </a:lnTo>
                <a:lnTo>
                  <a:pt x="1090168" y="371856"/>
                </a:lnTo>
                <a:lnTo>
                  <a:pt x="1114317" y="366994"/>
                </a:lnTo>
                <a:lnTo>
                  <a:pt x="1134014" y="353726"/>
                </a:lnTo>
                <a:lnTo>
                  <a:pt x="1147282" y="334029"/>
                </a:lnTo>
                <a:lnTo>
                  <a:pt x="1152144" y="309879"/>
                </a:lnTo>
                <a:lnTo>
                  <a:pt x="1152144" y="61975"/>
                </a:lnTo>
                <a:lnTo>
                  <a:pt x="1147282" y="37826"/>
                </a:lnTo>
                <a:lnTo>
                  <a:pt x="1134014" y="18129"/>
                </a:lnTo>
                <a:lnTo>
                  <a:pt x="1114317" y="4861"/>
                </a:lnTo>
                <a:lnTo>
                  <a:pt x="1090168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1"/>
          <p:cNvSpPr/>
          <p:nvPr/>
        </p:nvSpPr>
        <p:spPr>
          <a:xfrm>
            <a:off x="2813133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2"/>
          <p:cNvSpPr/>
          <p:nvPr/>
        </p:nvSpPr>
        <p:spPr>
          <a:xfrm>
            <a:off x="3015824" y="3409950"/>
            <a:ext cx="845819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3"/>
          <p:cNvSpPr/>
          <p:nvPr/>
        </p:nvSpPr>
        <p:spPr>
          <a:xfrm>
            <a:off x="2839040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83" y="335371"/>
                </a:lnTo>
                <a:lnTo>
                  <a:pt x="18208" y="355152"/>
                </a:lnTo>
                <a:lnTo>
                  <a:pt x="37986" y="368489"/>
                </a:lnTo>
                <a:lnTo>
                  <a:pt x="62230" y="373379"/>
                </a:lnTo>
                <a:lnTo>
                  <a:pt x="1089914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4" y="311149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4"/>
          <p:cNvSpPr txBox="1"/>
          <p:nvPr/>
        </p:nvSpPr>
        <p:spPr>
          <a:xfrm>
            <a:off x="3136347" y="3465220"/>
            <a:ext cx="5562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0" name="object 15"/>
          <p:cNvSpPr/>
          <p:nvPr/>
        </p:nvSpPr>
        <p:spPr>
          <a:xfrm>
            <a:off x="508844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6"/>
          <p:cNvSpPr/>
          <p:nvPr/>
        </p:nvSpPr>
        <p:spPr>
          <a:xfrm>
            <a:off x="661244" y="3409950"/>
            <a:ext cx="946404" cy="475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7"/>
          <p:cNvSpPr/>
          <p:nvPr/>
        </p:nvSpPr>
        <p:spPr>
          <a:xfrm>
            <a:off x="534752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4" y="0"/>
                </a:moveTo>
                <a:lnTo>
                  <a:pt x="62229" y="0"/>
                </a:lnTo>
                <a:lnTo>
                  <a:pt x="38008" y="4883"/>
                </a:lnTo>
                <a:lnTo>
                  <a:pt x="18227" y="18208"/>
                </a:lnTo>
                <a:lnTo>
                  <a:pt x="4890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90" y="335371"/>
                </a:lnTo>
                <a:lnTo>
                  <a:pt x="18227" y="355152"/>
                </a:lnTo>
                <a:lnTo>
                  <a:pt x="38008" y="368489"/>
                </a:lnTo>
                <a:lnTo>
                  <a:pt x="62229" y="373379"/>
                </a:lnTo>
                <a:lnTo>
                  <a:pt x="1089914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4" y="311149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8"/>
          <p:cNvSpPr/>
          <p:nvPr/>
        </p:nvSpPr>
        <p:spPr>
          <a:xfrm>
            <a:off x="1660989" y="2286787"/>
            <a:ext cx="1254264" cy="473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9"/>
          <p:cNvSpPr/>
          <p:nvPr/>
        </p:nvSpPr>
        <p:spPr>
          <a:xfrm>
            <a:off x="1734140" y="2312631"/>
            <a:ext cx="1106436" cy="475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0"/>
          <p:cNvSpPr/>
          <p:nvPr/>
        </p:nvSpPr>
        <p:spPr>
          <a:xfrm>
            <a:off x="1686896" y="2312670"/>
            <a:ext cx="1152525" cy="372110"/>
          </a:xfrm>
          <a:custGeom>
            <a:avLst/>
            <a:gdLst/>
            <a:ahLst/>
            <a:cxnLst/>
            <a:rect l="l" t="t" r="r" b="b"/>
            <a:pathLst>
              <a:path w="1152525" h="372110">
                <a:moveTo>
                  <a:pt x="1090168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61" y="334029"/>
                </a:lnTo>
                <a:lnTo>
                  <a:pt x="18129" y="353726"/>
                </a:lnTo>
                <a:lnTo>
                  <a:pt x="37826" y="366994"/>
                </a:lnTo>
                <a:lnTo>
                  <a:pt x="61975" y="371856"/>
                </a:lnTo>
                <a:lnTo>
                  <a:pt x="1090168" y="371856"/>
                </a:lnTo>
                <a:lnTo>
                  <a:pt x="1114317" y="366994"/>
                </a:lnTo>
                <a:lnTo>
                  <a:pt x="1134014" y="353726"/>
                </a:lnTo>
                <a:lnTo>
                  <a:pt x="1147282" y="334029"/>
                </a:lnTo>
                <a:lnTo>
                  <a:pt x="1152144" y="309879"/>
                </a:lnTo>
                <a:lnTo>
                  <a:pt x="1152144" y="61975"/>
                </a:lnTo>
                <a:lnTo>
                  <a:pt x="1147282" y="37826"/>
                </a:lnTo>
                <a:lnTo>
                  <a:pt x="1134014" y="18129"/>
                </a:lnTo>
                <a:lnTo>
                  <a:pt x="1114317" y="4861"/>
                </a:lnTo>
                <a:lnTo>
                  <a:pt x="1090168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1"/>
          <p:cNvSpPr txBox="1"/>
          <p:nvPr/>
        </p:nvSpPr>
        <p:spPr>
          <a:xfrm>
            <a:off x="1839043" y="2367356"/>
            <a:ext cx="846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400" dirty="0" smtClean="0">
                <a:solidFill>
                  <a:schemeClr val="bg1"/>
                </a:solidFill>
                <a:latin typeface="Calibri"/>
                <a:cs typeface="Calibri"/>
              </a:rPr>
              <a:t>Qualitative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7" name="object 22"/>
          <p:cNvSpPr/>
          <p:nvPr/>
        </p:nvSpPr>
        <p:spPr>
          <a:xfrm>
            <a:off x="508844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3"/>
          <p:cNvSpPr/>
          <p:nvPr/>
        </p:nvSpPr>
        <p:spPr>
          <a:xfrm>
            <a:off x="670389" y="3409950"/>
            <a:ext cx="928116" cy="4755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4"/>
          <p:cNvSpPr/>
          <p:nvPr/>
        </p:nvSpPr>
        <p:spPr>
          <a:xfrm>
            <a:off x="534752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4" y="0"/>
                </a:moveTo>
                <a:lnTo>
                  <a:pt x="62229" y="0"/>
                </a:lnTo>
                <a:lnTo>
                  <a:pt x="38008" y="4883"/>
                </a:lnTo>
                <a:lnTo>
                  <a:pt x="18227" y="18208"/>
                </a:lnTo>
                <a:lnTo>
                  <a:pt x="4890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90" y="335371"/>
                </a:lnTo>
                <a:lnTo>
                  <a:pt x="18227" y="355152"/>
                </a:lnTo>
                <a:lnTo>
                  <a:pt x="38008" y="368489"/>
                </a:lnTo>
                <a:lnTo>
                  <a:pt x="62229" y="373379"/>
                </a:lnTo>
                <a:lnTo>
                  <a:pt x="1089914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4" y="311149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5"/>
          <p:cNvSpPr txBox="1"/>
          <p:nvPr/>
        </p:nvSpPr>
        <p:spPr>
          <a:xfrm>
            <a:off x="781437" y="3465220"/>
            <a:ext cx="6559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70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1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3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7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6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8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1" name="object 26"/>
          <p:cNvSpPr/>
          <p:nvPr/>
        </p:nvSpPr>
        <p:spPr>
          <a:xfrm>
            <a:off x="5096085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7"/>
          <p:cNvSpPr/>
          <p:nvPr/>
        </p:nvSpPr>
        <p:spPr>
          <a:xfrm>
            <a:off x="5262200" y="3409950"/>
            <a:ext cx="920483" cy="475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8"/>
          <p:cNvSpPr/>
          <p:nvPr/>
        </p:nvSpPr>
        <p:spPr>
          <a:xfrm>
            <a:off x="5121992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83" y="335371"/>
                </a:lnTo>
                <a:lnTo>
                  <a:pt x="18208" y="355152"/>
                </a:lnTo>
                <a:lnTo>
                  <a:pt x="37986" y="368489"/>
                </a:lnTo>
                <a:lnTo>
                  <a:pt x="62230" y="373379"/>
                </a:lnTo>
                <a:lnTo>
                  <a:pt x="1089914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4" y="311149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9"/>
          <p:cNvSpPr/>
          <p:nvPr/>
        </p:nvSpPr>
        <p:spPr>
          <a:xfrm>
            <a:off x="7400372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0"/>
          <p:cNvSpPr/>
          <p:nvPr/>
        </p:nvSpPr>
        <p:spPr>
          <a:xfrm>
            <a:off x="7456760" y="3409950"/>
            <a:ext cx="1139952" cy="4755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1"/>
          <p:cNvSpPr/>
          <p:nvPr/>
        </p:nvSpPr>
        <p:spPr>
          <a:xfrm>
            <a:off x="7426281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3" y="0"/>
                </a:moveTo>
                <a:lnTo>
                  <a:pt x="62229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83" y="335371"/>
                </a:lnTo>
                <a:lnTo>
                  <a:pt x="18208" y="355152"/>
                </a:lnTo>
                <a:lnTo>
                  <a:pt x="37986" y="368489"/>
                </a:lnTo>
                <a:lnTo>
                  <a:pt x="62229" y="373379"/>
                </a:lnTo>
                <a:lnTo>
                  <a:pt x="1089913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3" y="311149"/>
                </a:lnTo>
                <a:lnTo>
                  <a:pt x="1152143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3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2"/>
          <p:cNvSpPr txBox="1"/>
          <p:nvPr/>
        </p:nvSpPr>
        <p:spPr>
          <a:xfrm>
            <a:off x="7578427" y="3465220"/>
            <a:ext cx="850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33"/>
          <p:cNvSpPr/>
          <p:nvPr/>
        </p:nvSpPr>
        <p:spPr>
          <a:xfrm>
            <a:off x="6172029" y="2286787"/>
            <a:ext cx="1330452" cy="4739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4"/>
          <p:cNvSpPr/>
          <p:nvPr/>
        </p:nvSpPr>
        <p:spPr>
          <a:xfrm>
            <a:off x="6228417" y="2312631"/>
            <a:ext cx="1216164" cy="4755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5"/>
          <p:cNvSpPr/>
          <p:nvPr/>
        </p:nvSpPr>
        <p:spPr>
          <a:xfrm>
            <a:off x="6197936" y="2312670"/>
            <a:ext cx="1228725" cy="372110"/>
          </a:xfrm>
          <a:custGeom>
            <a:avLst/>
            <a:gdLst/>
            <a:ahLst/>
            <a:cxnLst/>
            <a:rect l="l" t="t" r="r" b="b"/>
            <a:pathLst>
              <a:path w="1228725" h="372110">
                <a:moveTo>
                  <a:pt x="1166368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309879"/>
                </a:lnTo>
                <a:lnTo>
                  <a:pt x="4861" y="334029"/>
                </a:lnTo>
                <a:lnTo>
                  <a:pt x="18129" y="353726"/>
                </a:lnTo>
                <a:lnTo>
                  <a:pt x="37826" y="366994"/>
                </a:lnTo>
                <a:lnTo>
                  <a:pt x="61975" y="371856"/>
                </a:lnTo>
                <a:lnTo>
                  <a:pt x="1166368" y="371856"/>
                </a:lnTo>
                <a:lnTo>
                  <a:pt x="1190517" y="366994"/>
                </a:lnTo>
                <a:lnTo>
                  <a:pt x="1210214" y="353726"/>
                </a:lnTo>
                <a:lnTo>
                  <a:pt x="1223482" y="334029"/>
                </a:lnTo>
                <a:lnTo>
                  <a:pt x="1228344" y="309879"/>
                </a:lnTo>
                <a:lnTo>
                  <a:pt x="1228344" y="61975"/>
                </a:lnTo>
                <a:lnTo>
                  <a:pt x="1223482" y="37826"/>
                </a:lnTo>
                <a:lnTo>
                  <a:pt x="1210214" y="18129"/>
                </a:lnTo>
                <a:lnTo>
                  <a:pt x="1190517" y="4861"/>
                </a:lnTo>
                <a:lnTo>
                  <a:pt x="1166368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6"/>
          <p:cNvSpPr txBox="1"/>
          <p:nvPr/>
        </p:nvSpPr>
        <p:spPr>
          <a:xfrm>
            <a:off x="6350464" y="2367356"/>
            <a:ext cx="9271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2" name="object 37"/>
          <p:cNvSpPr/>
          <p:nvPr/>
        </p:nvSpPr>
        <p:spPr>
          <a:xfrm>
            <a:off x="5096085" y="3384042"/>
            <a:ext cx="125426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8"/>
          <p:cNvSpPr/>
          <p:nvPr/>
        </p:nvSpPr>
        <p:spPr>
          <a:xfrm>
            <a:off x="5269821" y="3409950"/>
            <a:ext cx="903719" cy="475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9"/>
          <p:cNvSpPr/>
          <p:nvPr/>
        </p:nvSpPr>
        <p:spPr>
          <a:xfrm>
            <a:off x="5121992" y="3409950"/>
            <a:ext cx="1152525" cy="373380"/>
          </a:xfrm>
          <a:custGeom>
            <a:avLst/>
            <a:gdLst/>
            <a:ahLst/>
            <a:cxnLst/>
            <a:rect l="l" t="t" r="r" b="b"/>
            <a:pathLst>
              <a:path w="1152525" h="373379">
                <a:moveTo>
                  <a:pt x="1089914" y="0"/>
                </a:moveTo>
                <a:lnTo>
                  <a:pt x="62230" y="0"/>
                </a:lnTo>
                <a:lnTo>
                  <a:pt x="37986" y="4883"/>
                </a:lnTo>
                <a:lnTo>
                  <a:pt x="18208" y="18208"/>
                </a:lnTo>
                <a:lnTo>
                  <a:pt x="4883" y="37986"/>
                </a:lnTo>
                <a:lnTo>
                  <a:pt x="0" y="62229"/>
                </a:lnTo>
                <a:lnTo>
                  <a:pt x="0" y="311149"/>
                </a:lnTo>
                <a:lnTo>
                  <a:pt x="4883" y="335371"/>
                </a:lnTo>
                <a:lnTo>
                  <a:pt x="18208" y="355152"/>
                </a:lnTo>
                <a:lnTo>
                  <a:pt x="37986" y="368489"/>
                </a:lnTo>
                <a:lnTo>
                  <a:pt x="62230" y="373379"/>
                </a:lnTo>
                <a:lnTo>
                  <a:pt x="1089914" y="373379"/>
                </a:lnTo>
                <a:lnTo>
                  <a:pt x="1114157" y="368489"/>
                </a:lnTo>
                <a:lnTo>
                  <a:pt x="1133935" y="355152"/>
                </a:lnTo>
                <a:lnTo>
                  <a:pt x="1147260" y="335371"/>
                </a:lnTo>
                <a:lnTo>
                  <a:pt x="1152144" y="311149"/>
                </a:lnTo>
                <a:lnTo>
                  <a:pt x="1152144" y="62229"/>
                </a:lnTo>
                <a:lnTo>
                  <a:pt x="1147260" y="37986"/>
                </a:lnTo>
                <a:lnTo>
                  <a:pt x="1133935" y="18208"/>
                </a:lnTo>
                <a:lnTo>
                  <a:pt x="1114157" y="4883"/>
                </a:lnTo>
                <a:lnTo>
                  <a:pt x="1089914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0"/>
          <p:cNvSpPr txBox="1"/>
          <p:nvPr/>
        </p:nvSpPr>
        <p:spPr>
          <a:xfrm>
            <a:off x="5383612" y="3465220"/>
            <a:ext cx="6305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400" dirty="0" smtClean="0">
                <a:solidFill>
                  <a:schemeClr val="bg1"/>
                </a:solidFill>
                <a:latin typeface="Calibri"/>
                <a:cs typeface="Calibri"/>
              </a:rPr>
              <a:t>Discrete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6" name="object 41"/>
          <p:cNvSpPr/>
          <p:nvPr/>
        </p:nvSpPr>
        <p:spPr>
          <a:xfrm>
            <a:off x="5133423" y="1376933"/>
            <a:ext cx="1756410" cy="935990"/>
          </a:xfrm>
          <a:custGeom>
            <a:avLst/>
            <a:gdLst/>
            <a:ahLst/>
            <a:cxnLst/>
            <a:rect l="l" t="t" r="r" b="b"/>
            <a:pathLst>
              <a:path w="1756409" h="935989">
                <a:moveTo>
                  <a:pt x="1708022" y="859409"/>
                </a:moveTo>
                <a:lnTo>
                  <a:pt x="1679829" y="859409"/>
                </a:lnTo>
                <a:lnTo>
                  <a:pt x="1717929" y="935609"/>
                </a:lnTo>
                <a:lnTo>
                  <a:pt x="1749679" y="872109"/>
                </a:lnTo>
                <a:lnTo>
                  <a:pt x="1708022" y="872109"/>
                </a:lnTo>
                <a:lnTo>
                  <a:pt x="1708022" y="859409"/>
                </a:lnTo>
                <a:close/>
              </a:path>
              <a:path w="1756409" h="935989">
                <a:moveTo>
                  <a:pt x="1708022" y="9906"/>
                </a:moveTo>
                <a:lnTo>
                  <a:pt x="1708022" y="872109"/>
                </a:lnTo>
                <a:lnTo>
                  <a:pt x="1727835" y="872109"/>
                </a:lnTo>
                <a:lnTo>
                  <a:pt x="1727835" y="19812"/>
                </a:lnTo>
                <a:lnTo>
                  <a:pt x="1717929" y="19812"/>
                </a:lnTo>
                <a:lnTo>
                  <a:pt x="1708022" y="9906"/>
                </a:lnTo>
                <a:close/>
              </a:path>
              <a:path w="1756409" h="935989">
                <a:moveTo>
                  <a:pt x="1756029" y="859409"/>
                </a:moveTo>
                <a:lnTo>
                  <a:pt x="1727835" y="859409"/>
                </a:lnTo>
                <a:lnTo>
                  <a:pt x="1727835" y="872109"/>
                </a:lnTo>
                <a:lnTo>
                  <a:pt x="1749679" y="872109"/>
                </a:lnTo>
                <a:lnTo>
                  <a:pt x="1756029" y="859409"/>
                </a:lnTo>
                <a:close/>
              </a:path>
              <a:path w="1756409" h="935989">
                <a:moveTo>
                  <a:pt x="1723389" y="0"/>
                </a:moveTo>
                <a:lnTo>
                  <a:pt x="0" y="0"/>
                </a:lnTo>
                <a:lnTo>
                  <a:pt x="0" y="19812"/>
                </a:lnTo>
                <a:lnTo>
                  <a:pt x="1708022" y="19812"/>
                </a:lnTo>
                <a:lnTo>
                  <a:pt x="1708022" y="9906"/>
                </a:lnTo>
                <a:lnTo>
                  <a:pt x="1727835" y="9906"/>
                </a:lnTo>
                <a:lnTo>
                  <a:pt x="1727835" y="4445"/>
                </a:lnTo>
                <a:lnTo>
                  <a:pt x="1723389" y="0"/>
                </a:lnTo>
                <a:close/>
              </a:path>
              <a:path w="1756409" h="935989">
                <a:moveTo>
                  <a:pt x="1727835" y="9906"/>
                </a:moveTo>
                <a:lnTo>
                  <a:pt x="1708022" y="9906"/>
                </a:lnTo>
                <a:lnTo>
                  <a:pt x="1717929" y="19812"/>
                </a:lnTo>
                <a:lnTo>
                  <a:pt x="1727835" y="19812"/>
                </a:lnTo>
                <a:lnTo>
                  <a:pt x="1727835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2"/>
          <p:cNvSpPr/>
          <p:nvPr/>
        </p:nvSpPr>
        <p:spPr>
          <a:xfrm>
            <a:off x="2225631" y="1376933"/>
            <a:ext cx="1756410" cy="935990"/>
          </a:xfrm>
          <a:custGeom>
            <a:avLst/>
            <a:gdLst/>
            <a:ahLst/>
            <a:cxnLst/>
            <a:rect l="l" t="t" r="r" b="b"/>
            <a:pathLst>
              <a:path w="1756410" h="935989">
                <a:moveTo>
                  <a:pt x="28193" y="859409"/>
                </a:moveTo>
                <a:lnTo>
                  <a:pt x="0" y="859409"/>
                </a:lnTo>
                <a:lnTo>
                  <a:pt x="38100" y="935609"/>
                </a:lnTo>
                <a:lnTo>
                  <a:pt x="69850" y="872109"/>
                </a:lnTo>
                <a:lnTo>
                  <a:pt x="28193" y="872109"/>
                </a:lnTo>
                <a:lnTo>
                  <a:pt x="28193" y="859409"/>
                </a:lnTo>
                <a:close/>
              </a:path>
              <a:path w="1756410" h="935989">
                <a:moveTo>
                  <a:pt x="1756029" y="0"/>
                </a:moveTo>
                <a:lnTo>
                  <a:pt x="32638" y="0"/>
                </a:lnTo>
                <a:lnTo>
                  <a:pt x="28193" y="4445"/>
                </a:lnTo>
                <a:lnTo>
                  <a:pt x="28193" y="872109"/>
                </a:lnTo>
                <a:lnTo>
                  <a:pt x="48006" y="872109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6"/>
                </a:lnTo>
                <a:lnTo>
                  <a:pt x="1756029" y="9906"/>
                </a:lnTo>
                <a:lnTo>
                  <a:pt x="1756029" y="0"/>
                </a:lnTo>
                <a:close/>
              </a:path>
              <a:path w="1756410" h="935989">
                <a:moveTo>
                  <a:pt x="76200" y="859409"/>
                </a:moveTo>
                <a:lnTo>
                  <a:pt x="48006" y="859409"/>
                </a:lnTo>
                <a:lnTo>
                  <a:pt x="48006" y="872109"/>
                </a:lnTo>
                <a:lnTo>
                  <a:pt x="69850" y="872109"/>
                </a:lnTo>
                <a:lnTo>
                  <a:pt x="76200" y="859409"/>
                </a:lnTo>
                <a:close/>
              </a:path>
              <a:path w="1756410" h="935989">
                <a:moveTo>
                  <a:pt x="48006" y="9906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6"/>
                </a:lnTo>
                <a:close/>
              </a:path>
              <a:path w="1756410" h="935989">
                <a:moveTo>
                  <a:pt x="1756029" y="9906"/>
                </a:moveTo>
                <a:lnTo>
                  <a:pt x="48006" y="9906"/>
                </a:lnTo>
                <a:lnTo>
                  <a:pt x="48006" y="19812"/>
                </a:lnTo>
                <a:lnTo>
                  <a:pt x="1756029" y="19812"/>
                </a:lnTo>
                <a:lnTo>
                  <a:pt x="1756029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3"/>
          <p:cNvSpPr/>
          <p:nvPr/>
        </p:nvSpPr>
        <p:spPr>
          <a:xfrm>
            <a:off x="1072725" y="2492248"/>
            <a:ext cx="614680" cy="917575"/>
          </a:xfrm>
          <a:custGeom>
            <a:avLst/>
            <a:gdLst/>
            <a:ahLst/>
            <a:cxnLst/>
            <a:rect l="l" t="t" r="r" b="b"/>
            <a:pathLst>
              <a:path w="614680" h="917575">
                <a:moveTo>
                  <a:pt x="31750" y="841121"/>
                </a:moveTo>
                <a:lnTo>
                  <a:pt x="0" y="841121"/>
                </a:lnTo>
                <a:lnTo>
                  <a:pt x="38100" y="917321"/>
                </a:lnTo>
                <a:lnTo>
                  <a:pt x="69850" y="853821"/>
                </a:lnTo>
                <a:lnTo>
                  <a:pt x="31750" y="853821"/>
                </a:lnTo>
                <a:lnTo>
                  <a:pt x="31750" y="841121"/>
                </a:lnTo>
                <a:close/>
              </a:path>
              <a:path w="614680" h="917575">
                <a:moveTo>
                  <a:pt x="614171" y="0"/>
                </a:moveTo>
                <a:lnTo>
                  <a:pt x="34594" y="0"/>
                </a:lnTo>
                <a:lnTo>
                  <a:pt x="31750" y="2793"/>
                </a:lnTo>
                <a:lnTo>
                  <a:pt x="31750" y="853821"/>
                </a:lnTo>
                <a:lnTo>
                  <a:pt x="44450" y="853821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614171" y="6350"/>
                </a:lnTo>
                <a:lnTo>
                  <a:pt x="614171" y="0"/>
                </a:lnTo>
                <a:close/>
              </a:path>
              <a:path w="614680" h="917575">
                <a:moveTo>
                  <a:pt x="76200" y="841121"/>
                </a:moveTo>
                <a:lnTo>
                  <a:pt x="44450" y="841121"/>
                </a:lnTo>
                <a:lnTo>
                  <a:pt x="44450" y="853821"/>
                </a:lnTo>
                <a:lnTo>
                  <a:pt x="69850" y="853821"/>
                </a:lnTo>
                <a:lnTo>
                  <a:pt x="76200" y="841121"/>
                </a:lnTo>
                <a:close/>
              </a:path>
              <a:path w="614680" h="917575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614680" h="917575">
                <a:moveTo>
                  <a:pt x="614171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614171" y="12700"/>
                </a:lnTo>
                <a:lnTo>
                  <a:pt x="614171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4"/>
          <p:cNvSpPr/>
          <p:nvPr/>
        </p:nvSpPr>
        <p:spPr>
          <a:xfrm>
            <a:off x="2839803" y="2489454"/>
            <a:ext cx="614680" cy="921385"/>
          </a:xfrm>
          <a:custGeom>
            <a:avLst/>
            <a:gdLst/>
            <a:ahLst/>
            <a:cxnLst/>
            <a:rect l="l" t="t" r="r" b="b"/>
            <a:pathLst>
              <a:path w="614679" h="921385">
                <a:moveTo>
                  <a:pt x="566165" y="844677"/>
                </a:moveTo>
                <a:lnTo>
                  <a:pt x="537972" y="844677"/>
                </a:lnTo>
                <a:lnTo>
                  <a:pt x="576072" y="920877"/>
                </a:lnTo>
                <a:lnTo>
                  <a:pt x="607822" y="857377"/>
                </a:lnTo>
                <a:lnTo>
                  <a:pt x="566165" y="857377"/>
                </a:lnTo>
                <a:lnTo>
                  <a:pt x="566165" y="844677"/>
                </a:lnTo>
                <a:close/>
              </a:path>
              <a:path w="614679" h="921385">
                <a:moveTo>
                  <a:pt x="566165" y="9906"/>
                </a:moveTo>
                <a:lnTo>
                  <a:pt x="566165" y="857377"/>
                </a:lnTo>
                <a:lnTo>
                  <a:pt x="585977" y="857377"/>
                </a:lnTo>
                <a:lnTo>
                  <a:pt x="585977" y="19812"/>
                </a:lnTo>
                <a:lnTo>
                  <a:pt x="576072" y="19812"/>
                </a:lnTo>
                <a:lnTo>
                  <a:pt x="566165" y="9906"/>
                </a:lnTo>
                <a:close/>
              </a:path>
              <a:path w="614679" h="921385">
                <a:moveTo>
                  <a:pt x="614172" y="844677"/>
                </a:moveTo>
                <a:lnTo>
                  <a:pt x="585977" y="844677"/>
                </a:lnTo>
                <a:lnTo>
                  <a:pt x="585977" y="857377"/>
                </a:lnTo>
                <a:lnTo>
                  <a:pt x="607822" y="857377"/>
                </a:lnTo>
                <a:lnTo>
                  <a:pt x="614172" y="844677"/>
                </a:lnTo>
                <a:close/>
              </a:path>
              <a:path w="614679" h="921385">
                <a:moveTo>
                  <a:pt x="581533" y="0"/>
                </a:moveTo>
                <a:lnTo>
                  <a:pt x="0" y="0"/>
                </a:lnTo>
                <a:lnTo>
                  <a:pt x="0" y="19812"/>
                </a:lnTo>
                <a:lnTo>
                  <a:pt x="566165" y="19812"/>
                </a:lnTo>
                <a:lnTo>
                  <a:pt x="566165" y="9906"/>
                </a:lnTo>
                <a:lnTo>
                  <a:pt x="585977" y="9906"/>
                </a:lnTo>
                <a:lnTo>
                  <a:pt x="585977" y="4444"/>
                </a:lnTo>
                <a:lnTo>
                  <a:pt x="581533" y="0"/>
                </a:lnTo>
                <a:close/>
              </a:path>
              <a:path w="614679" h="921385">
                <a:moveTo>
                  <a:pt x="585977" y="9906"/>
                </a:moveTo>
                <a:lnTo>
                  <a:pt x="566165" y="9906"/>
                </a:lnTo>
                <a:lnTo>
                  <a:pt x="576072" y="19812"/>
                </a:lnTo>
                <a:lnTo>
                  <a:pt x="585977" y="19812"/>
                </a:lnTo>
                <a:lnTo>
                  <a:pt x="585977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5"/>
          <p:cNvSpPr/>
          <p:nvPr/>
        </p:nvSpPr>
        <p:spPr>
          <a:xfrm>
            <a:off x="1073486" y="2489454"/>
            <a:ext cx="614680" cy="921385"/>
          </a:xfrm>
          <a:custGeom>
            <a:avLst/>
            <a:gdLst/>
            <a:ahLst/>
            <a:cxnLst/>
            <a:rect l="l" t="t" r="r" b="b"/>
            <a:pathLst>
              <a:path w="614680" h="921385">
                <a:moveTo>
                  <a:pt x="28193" y="844677"/>
                </a:moveTo>
                <a:lnTo>
                  <a:pt x="0" y="844677"/>
                </a:lnTo>
                <a:lnTo>
                  <a:pt x="38100" y="920877"/>
                </a:lnTo>
                <a:lnTo>
                  <a:pt x="69850" y="857377"/>
                </a:lnTo>
                <a:lnTo>
                  <a:pt x="28193" y="857377"/>
                </a:lnTo>
                <a:lnTo>
                  <a:pt x="28193" y="844677"/>
                </a:lnTo>
                <a:close/>
              </a:path>
              <a:path w="614680" h="921385">
                <a:moveTo>
                  <a:pt x="614172" y="0"/>
                </a:moveTo>
                <a:lnTo>
                  <a:pt x="32626" y="0"/>
                </a:lnTo>
                <a:lnTo>
                  <a:pt x="28193" y="4444"/>
                </a:lnTo>
                <a:lnTo>
                  <a:pt x="28193" y="857377"/>
                </a:lnTo>
                <a:lnTo>
                  <a:pt x="48006" y="857377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6"/>
                </a:lnTo>
                <a:lnTo>
                  <a:pt x="614172" y="9906"/>
                </a:lnTo>
                <a:lnTo>
                  <a:pt x="614172" y="0"/>
                </a:lnTo>
                <a:close/>
              </a:path>
              <a:path w="614680" h="921385">
                <a:moveTo>
                  <a:pt x="76200" y="844677"/>
                </a:moveTo>
                <a:lnTo>
                  <a:pt x="48006" y="844677"/>
                </a:lnTo>
                <a:lnTo>
                  <a:pt x="48006" y="857377"/>
                </a:lnTo>
                <a:lnTo>
                  <a:pt x="69850" y="857377"/>
                </a:lnTo>
                <a:lnTo>
                  <a:pt x="76200" y="844677"/>
                </a:lnTo>
                <a:close/>
              </a:path>
              <a:path w="614680" h="921385">
                <a:moveTo>
                  <a:pt x="48006" y="9906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6"/>
                </a:lnTo>
                <a:close/>
              </a:path>
              <a:path w="614680" h="921385">
                <a:moveTo>
                  <a:pt x="614172" y="9906"/>
                </a:moveTo>
                <a:lnTo>
                  <a:pt x="48006" y="9906"/>
                </a:lnTo>
                <a:lnTo>
                  <a:pt x="48006" y="19812"/>
                </a:lnTo>
                <a:lnTo>
                  <a:pt x="614172" y="19812"/>
                </a:lnTo>
                <a:lnTo>
                  <a:pt x="614172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6"/>
          <p:cNvSpPr/>
          <p:nvPr/>
        </p:nvSpPr>
        <p:spPr>
          <a:xfrm>
            <a:off x="7427043" y="2489454"/>
            <a:ext cx="614680" cy="921385"/>
          </a:xfrm>
          <a:custGeom>
            <a:avLst/>
            <a:gdLst/>
            <a:ahLst/>
            <a:cxnLst/>
            <a:rect l="l" t="t" r="r" b="b"/>
            <a:pathLst>
              <a:path w="614679" h="921385">
                <a:moveTo>
                  <a:pt x="566166" y="844677"/>
                </a:moveTo>
                <a:lnTo>
                  <a:pt x="537972" y="844677"/>
                </a:lnTo>
                <a:lnTo>
                  <a:pt x="576072" y="920877"/>
                </a:lnTo>
                <a:lnTo>
                  <a:pt x="607822" y="857377"/>
                </a:lnTo>
                <a:lnTo>
                  <a:pt x="566166" y="857377"/>
                </a:lnTo>
                <a:lnTo>
                  <a:pt x="566166" y="844677"/>
                </a:lnTo>
                <a:close/>
              </a:path>
              <a:path w="614679" h="921385">
                <a:moveTo>
                  <a:pt x="566166" y="9906"/>
                </a:moveTo>
                <a:lnTo>
                  <a:pt x="566166" y="857377"/>
                </a:lnTo>
                <a:lnTo>
                  <a:pt x="585977" y="857377"/>
                </a:lnTo>
                <a:lnTo>
                  <a:pt x="585977" y="19812"/>
                </a:lnTo>
                <a:lnTo>
                  <a:pt x="576072" y="19812"/>
                </a:lnTo>
                <a:lnTo>
                  <a:pt x="566166" y="9906"/>
                </a:lnTo>
                <a:close/>
              </a:path>
              <a:path w="614679" h="921385">
                <a:moveTo>
                  <a:pt x="614172" y="844677"/>
                </a:moveTo>
                <a:lnTo>
                  <a:pt x="585977" y="844677"/>
                </a:lnTo>
                <a:lnTo>
                  <a:pt x="585977" y="857377"/>
                </a:lnTo>
                <a:lnTo>
                  <a:pt x="607822" y="857377"/>
                </a:lnTo>
                <a:lnTo>
                  <a:pt x="614172" y="844677"/>
                </a:lnTo>
                <a:close/>
              </a:path>
              <a:path w="614679" h="921385">
                <a:moveTo>
                  <a:pt x="581532" y="0"/>
                </a:moveTo>
                <a:lnTo>
                  <a:pt x="0" y="0"/>
                </a:lnTo>
                <a:lnTo>
                  <a:pt x="0" y="19812"/>
                </a:lnTo>
                <a:lnTo>
                  <a:pt x="566166" y="19812"/>
                </a:lnTo>
                <a:lnTo>
                  <a:pt x="566166" y="9906"/>
                </a:lnTo>
                <a:lnTo>
                  <a:pt x="585977" y="9906"/>
                </a:lnTo>
                <a:lnTo>
                  <a:pt x="585977" y="4444"/>
                </a:lnTo>
                <a:lnTo>
                  <a:pt x="581532" y="0"/>
                </a:lnTo>
                <a:close/>
              </a:path>
              <a:path w="614679" h="921385">
                <a:moveTo>
                  <a:pt x="585977" y="9906"/>
                </a:moveTo>
                <a:lnTo>
                  <a:pt x="566166" y="9906"/>
                </a:lnTo>
                <a:lnTo>
                  <a:pt x="576072" y="19812"/>
                </a:lnTo>
                <a:lnTo>
                  <a:pt x="585977" y="19812"/>
                </a:lnTo>
                <a:lnTo>
                  <a:pt x="585977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7"/>
          <p:cNvSpPr/>
          <p:nvPr/>
        </p:nvSpPr>
        <p:spPr>
          <a:xfrm>
            <a:off x="5660727" y="2489454"/>
            <a:ext cx="537210" cy="921385"/>
          </a:xfrm>
          <a:custGeom>
            <a:avLst/>
            <a:gdLst/>
            <a:ahLst/>
            <a:cxnLst/>
            <a:rect l="l" t="t" r="r" b="b"/>
            <a:pathLst>
              <a:path w="537210" h="921385">
                <a:moveTo>
                  <a:pt x="28194" y="844677"/>
                </a:moveTo>
                <a:lnTo>
                  <a:pt x="0" y="844677"/>
                </a:lnTo>
                <a:lnTo>
                  <a:pt x="38100" y="920877"/>
                </a:lnTo>
                <a:lnTo>
                  <a:pt x="69850" y="857377"/>
                </a:lnTo>
                <a:lnTo>
                  <a:pt x="28194" y="857377"/>
                </a:lnTo>
                <a:lnTo>
                  <a:pt x="28194" y="844677"/>
                </a:lnTo>
                <a:close/>
              </a:path>
              <a:path w="537210" h="921385">
                <a:moveTo>
                  <a:pt x="536956" y="0"/>
                </a:moveTo>
                <a:lnTo>
                  <a:pt x="32638" y="0"/>
                </a:lnTo>
                <a:lnTo>
                  <a:pt x="28194" y="4444"/>
                </a:lnTo>
                <a:lnTo>
                  <a:pt x="28194" y="857377"/>
                </a:lnTo>
                <a:lnTo>
                  <a:pt x="48006" y="857377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6"/>
                </a:lnTo>
                <a:lnTo>
                  <a:pt x="536956" y="9906"/>
                </a:lnTo>
                <a:lnTo>
                  <a:pt x="536956" y="0"/>
                </a:lnTo>
                <a:close/>
              </a:path>
              <a:path w="537210" h="921385">
                <a:moveTo>
                  <a:pt x="76200" y="844677"/>
                </a:moveTo>
                <a:lnTo>
                  <a:pt x="48006" y="844677"/>
                </a:lnTo>
                <a:lnTo>
                  <a:pt x="48006" y="857377"/>
                </a:lnTo>
                <a:lnTo>
                  <a:pt x="69850" y="857377"/>
                </a:lnTo>
                <a:lnTo>
                  <a:pt x="76200" y="844677"/>
                </a:lnTo>
                <a:close/>
              </a:path>
              <a:path w="537210" h="921385">
                <a:moveTo>
                  <a:pt x="48006" y="9906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6"/>
                </a:lnTo>
                <a:close/>
              </a:path>
              <a:path w="537210" h="921385">
                <a:moveTo>
                  <a:pt x="536956" y="9906"/>
                </a:moveTo>
                <a:lnTo>
                  <a:pt x="48006" y="9906"/>
                </a:lnTo>
                <a:lnTo>
                  <a:pt x="48006" y="19812"/>
                </a:lnTo>
                <a:lnTo>
                  <a:pt x="536956" y="19812"/>
                </a:lnTo>
                <a:lnTo>
                  <a:pt x="536956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8"/>
          <p:cNvSpPr/>
          <p:nvPr/>
        </p:nvSpPr>
        <p:spPr>
          <a:xfrm>
            <a:off x="1073486" y="2489454"/>
            <a:ext cx="614680" cy="921385"/>
          </a:xfrm>
          <a:custGeom>
            <a:avLst/>
            <a:gdLst/>
            <a:ahLst/>
            <a:cxnLst/>
            <a:rect l="l" t="t" r="r" b="b"/>
            <a:pathLst>
              <a:path w="614680" h="921385">
                <a:moveTo>
                  <a:pt x="28193" y="844677"/>
                </a:moveTo>
                <a:lnTo>
                  <a:pt x="0" y="844677"/>
                </a:lnTo>
                <a:lnTo>
                  <a:pt x="38100" y="920877"/>
                </a:lnTo>
                <a:lnTo>
                  <a:pt x="69850" y="857377"/>
                </a:lnTo>
                <a:lnTo>
                  <a:pt x="28193" y="857377"/>
                </a:lnTo>
                <a:lnTo>
                  <a:pt x="28193" y="844677"/>
                </a:lnTo>
                <a:close/>
              </a:path>
              <a:path w="614680" h="921385">
                <a:moveTo>
                  <a:pt x="614172" y="0"/>
                </a:moveTo>
                <a:lnTo>
                  <a:pt x="32626" y="0"/>
                </a:lnTo>
                <a:lnTo>
                  <a:pt x="28193" y="4444"/>
                </a:lnTo>
                <a:lnTo>
                  <a:pt x="28193" y="857377"/>
                </a:lnTo>
                <a:lnTo>
                  <a:pt x="48006" y="857377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6"/>
                </a:lnTo>
                <a:lnTo>
                  <a:pt x="614172" y="9906"/>
                </a:lnTo>
                <a:lnTo>
                  <a:pt x="614172" y="0"/>
                </a:lnTo>
                <a:close/>
              </a:path>
              <a:path w="614680" h="921385">
                <a:moveTo>
                  <a:pt x="76200" y="844677"/>
                </a:moveTo>
                <a:lnTo>
                  <a:pt x="48006" y="844677"/>
                </a:lnTo>
                <a:lnTo>
                  <a:pt x="48006" y="857377"/>
                </a:lnTo>
                <a:lnTo>
                  <a:pt x="69850" y="857377"/>
                </a:lnTo>
                <a:lnTo>
                  <a:pt x="76200" y="844677"/>
                </a:lnTo>
                <a:close/>
              </a:path>
              <a:path w="614680" h="921385">
                <a:moveTo>
                  <a:pt x="48006" y="9906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6"/>
                </a:lnTo>
                <a:close/>
              </a:path>
              <a:path w="614680" h="921385">
                <a:moveTo>
                  <a:pt x="614172" y="9906"/>
                </a:moveTo>
                <a:lnTo>
                  <a:pt x="48006" y="9906"/>
                </a:lnTo>
                <a:lnTo>
                  <a:pt x="48006" y="19812"/>
                </a:lnTo>
                <a:lnTo>
                  <a:pt x="614172" y="19812"/>
                </a:lnTo>
                <a:lnTo>
                  <a:pt x="614172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9"/>
          <p:cNvSpPr/>
          <p:nvPr/>
        </p:nvSpPr>
        <p:spPr>
          <a:xfrm>
            <a:off x="1073486" y="2489454"/>
            <a:ext cx="614680" cy="921385"/>
          </a:xfrm>
          <a:custGeom>
            <a:avLst/>
            <a:gdLst/>
            <a:ahLst/>
            <a:cxnLst/>
            <a:rect l="l" t="t" r="r" b="b"/>
            <a:pathLst>
              <a:path w="614680" h="921385">
                <a:moveTo>
                  <a:pt x="28193" y="844677"/>
                </a:moveTo>
                <a:lnTo>
                  <a:pt x="0" y="844677"/>
                </a:lnTo>
                <a:lnTo>
                  <a:pt x="38100" y="920877"/>
                </a:lnTo>
                <a:lnTo>
                  <a:pt x="69850" y="857377"/>
                </a:lnTo>
                <a:lnTo>
                  <a:pt x="28193" y="857377"/>
                </a:lnTo>
                <a:lnTo>
                  <a:pt x="28193" y="844677"/>
                </a:lnTo>
                <a:close/>
              </a:path>
              <a:path w="614680" h="921385">
                <a:moveTo>
                  <a:pt x="614172" y="0"/>
                </a:moveTo>
                <a:lnTo>
                  <a:pt x="32626" y="0"/>
                </a:lnTo>
                <a:lnTo>
                  <a:pt x="28193" y="4444"/>
                </a:lnTo>
                <a:lnTo>
                  <a:pt x="28193" y="857377"/>
                </a:lnTo>
                <a:lnTo>
                  <a:pt x="48006" y="857377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6"/>
                </a:lnTo>
                <a:lnTo>
                  <a:pt x="614172" y="9906"/>
                </a:lnTo>
                <a:lnTo>
                  <a:pt x="614172" y="0"/>
                </a:lnTo>
                <a:close/>
              </a:path>
              <a:path w="614680" h="921385">
                <a:moveTo>
                  <a:pt x="76200" y="844677"/>
                </a:moveTo>
                <a:lnTo>
                  <a:pt x="48006" y="844677"/>
                </a:lnTo>
                <a:lnTo>
                  <a:pt x="48006" y="857377"/>
                </a:lnTo>
                <a:lnTo>
                  <a:pt x="69850" y="857377"/>
                </a:lnTo>
                <a:lnTo>
                  <a:pt x="76200" y="844677"/>
                </a:lnTo>
                <a:close/>
              </a:path>
              <a:path w="614680" h="921385">
                <a:moveTo>
                  <a:pt x="48006" y="9906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6"/>
                </a:lnTo>
                <a:close/>
              </a:path>
              <a:path w="614680" h="921385">
                <a:moveTo>
                  <a:pt x="614172" y="9906"/>
                </a:moveTo>
                <a:lnTo>
                  <a:pt x="48006" y="9906"/>
                </a:lnTo>
                <a:lnTo>
                  <a:pt x="48006" y="19812"/>
                </a:lnTo>
                <a:lnTo>
                  <a:pt x="614172" y="19812"/>
                </a:lnTo>
                <a:lnTo>
                  <a:pt x="614172" y="990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2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524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Specificity</a:t>
            </a:r>
            <a:endParaRPr sz="2800"/>
          </a:p>
        </p:txBody>
      </p:sp>
      <p:sp>
        <p:nvSpPr>
          <p:cNvPr id="8" name="object 3"/>
          <p:cNvSpPr/>
          <p:nvPr/>
        </p:nvSpPr>
        <p:spPr>
          <a:xfrm>
            <a:off x="434340" y="1092708"/>
            <a:ext cx="4076700" cy="3174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44068" y="1447800"/>
            <a:ext cx="3860291" cy="2548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466344" y="1124711"/>
            <a:ext cx="3962400" cy="3060700"/>
          </a:xfrm>
          <a:custGeom>
            <a:avLst/>
            <a:gdLst/>
            <a:ahLst/>
            <a:cxnLst/>
            <a:rect l="l" t="t" r="r" b="b"/>
            <a:pathLst>
              <a:path w="3962400" h="3060700">
                <a:moveTo>
                  <a:pt x="3452368" y="0"/>
                </a:moveTo>
                <a:lnTo>
                  <a:pt x="510044" y="0"/>
                </a:lnTo>
                <a:lnTo>
                  <a:pt x="460924" y="2334"/>
                </a:lnTo>
                <a:lnTo>
                  <a:pt x="413125" y="9196"/>
                </a:lnTo>
                <a:lnTo>
                  <a:pt x="366860" y="20371"/>
                </a:lnTo>
                <a:lnTo>
                  <a:pt x="322344" y="35646"/>
                </a:lnTo>
                <a:lnTo>
                  <a:pt x="279790" y="54806"/>
                </a:lnTo>
                <a:lnTo>
                  <a:pt x="239412" y="77639"/>
                </a:lnTo>
                <a:lnTo>
                  <a:pt x="201424" y="103930"/>
                </a:lnTo>
                <a:lnTo>
                  <a:pt x="166039" y="133465"/>
                </a:lnTo>
                <a:lnTo>
                  <a:pt x="133471" y="166032"/>
                </a:lnTo>
                <a:lnTo>
                  <a:pt x="103934" y="201416"/>
                </a:lnTo>
                <a:lnTo>
                  <a:pt x="77642" y="239403"/>
                </a:lnTo>
                <a:lnTo>
                  <a:pt x="54809" y="279780"/>
                </a:lnTo>
                <a:lnTo>
                  <a:pt x="35648" y="322333"/>
                </a:lnTo>
                <a:lnTo>
                  <a:pt x="20372" y="366849"/>
                </a:lnTo>
                <a:lnTo>
                  <a:pt x="9197" y="413113"/>
                </a:lnTo>
                <a:lnTo>
                  <a:pt x="2334" y="460912"/>
                </a:lnTo>
                <a:lnTo>
                  <a:pt x="0" y="510032"/>
                </a:lnTo>
                <a:lnTo>
                  <a:pt x="0" y="2550160"/>
                </a:lnTo>
                <a:lnTo>
                  <a:pt x="2334" y="2599277"/>
                </a:lnTo>
                <a:lnTo>
                  <a:pt x="9197" y="2647075"/>
                </a:lnTo>
                <a:lnTo>
                  <a:pt x="20372" y="2693338"/>
                </a:lnTo>
                <a:lnTo>
                  <a:pt x="35648" y="2737852"/>
                </a:lnTo>
                <a:lnTo>
                  <a:pt x="54809" y="2780405"/>
                </a:lnTo>
                <a:lnTo>
                  <a:pt x="77642" y="2820782"/>
                </a:lnTo>
                <a:lnTo>
                  <a:pt x="103934" y="2858770"/>
                </a:lnTo>
                <a:lnTo>
                  <a:pt x="133471" y="2894154"/>
                </a:lnTo>
                <a:lnTo>
                  <a:pt x="166039" y="2926721"/>
                </a:lnTo>
                <a:lnTo>
                  <a:pt x="201424" y="2956257"/>
                </a:lnTo>
                <a:lnTo>
                  <a:pt x="239412" y="2982549"/>
                </a:lnTo>
                <a:lnTo>
                  <a:pt x="279790" y="3005382"/>
                </a:lnTo>
                <a:lnTo>
                  <a:pt x="322344" y="3024544"/>
                </a:lnTo>
                <a:lnTo>
                  <a:pt x="366860" y="3039819"/>
                </a:lnTo>
                <a:lnTo>
                  <a:pt x="413125" y="3050995"/>
                </a:lnTo>
                <a:lnTo>
                  <a:pt x="460924" y="3057857"/>
                </a:lnTo>
                <a:lnTo>
                  <a:pt x="510044" y="3060191"/>
                </a:lnTo>
                <a:lnTo>
                  <a:pt x="3452368" y="3060191"/>
                </a:lnTo>
                <a:lnTo>
                  <a:pt x="3501487" y="3057857"/>
                </a:lnTo>
                <a:lnTo>
                  <a:pt x="3549286" y="3050995"/>
                </a:lnTo>
                <a:lnTo>
                  <a:pt x="3595550" y="3039819"/>
                </a:lnTo>
                <a:lnTo>
                  <a:pt x="3640066" y="3024544"/>
                </a:lnTo>
                <a:lnTo>
                  <a:pt x="3682619" y="3005382"/>
                </a:lnTo>
                <a:lnTo>
                  <a:pt x="3722996" y="2982549"/>
                </a:lnTo>
                <a:lnTo>
                  <a:pt x="3760983" y="2956257"/>
                </a:lnTo>
                <a:lnTo>
                  <a:pt x="3796367" y="2926721"/>
                </a:lnTo>
                <a:lnTo>
                  <a:pt x="3828934" y="2894154"/>
                </a:lnTo>
                <a:lnTo>
                  <a:pt x="3858469" y="2858770"/>
                </a:lnTo>
                <a:lnTo>
                  <a:pt x="3884760" y="2820782"/>
                </a:lnTo>
                <a:lnTo>
                  <a:pt x="3907593" y="2780405"/>
                </a:lnTo>
                <a:lnTo>
                  <a:pt x="3926753" y="2737852"/>
                </a:lnTo>
                <a:lnTo>
                  <a:pt x="3942028" y="2693338"/>
                </a:lnTo>
                <a:lnTo>
                  <a:pt x="3953203" y="2647075"/>
                </a:lnTo>
                <a:lnTo>
                  <a:pt x="3960065" y="2599277"/>
                </a:lnTo>
                <a:lnTo>
                  <a:pt x="3962400" y="2550160"/>
                </a:lnTo>
                <a:lnTo>
                  <a:pt x="3962400" y="510032"/>
                </a:lnTo>
                <a:lnTo>
                  <a:pt x="3960065" y="460912"/>
                </a:lnTo>
                <a:lnTo>
                  <a:pt x="3953203" y="413113"/>
                </a:lnTo>
                <a:lnTo>
                  <a:pt x="3942028" y="366849"/>
                </a:lnTo>
                <a:lnTo>
                  <a:pt x="3926753" y="322333"/>
                </a:lnTo>
                <a:lnTo>
                  <a:pt x="3907593" y="279780"/>
                </a:lnTo>
                <a:lnTo>
                  <a:pt x="3884760" y="239403"/>
                </a:lnTo>
                <a:lnTo>
                  <a:pt x="3858469" y="201416"/>
                </a:lnTo>
                <a:lnTo>
                  <a:pt x="3828934" y="166032"/>
                </a:lnTo>
                <a:lnTo>
                  <a:pt x="3796367" y="133465"/>
                </a:lnTo>
                <a:lnTo>
                  <a:pt x="3760983" y="103930"/>
                </a:lnTo>
                <a:lnTo>
                  <a:pt x="3722996" y="77639"/>
                </a:lnTo>
                <a:lnTo>
                  <a:pt x="3682619" y="54806"/>
                </a:lnTo>
                <a:lnTo>
                  <a:pt x="3640066" y="35646"/>
                </a:lnTo>
                <a:lnTo>
                  <a:pt x="3595550" y="20371"/>
                </a:lnTo>
                <a:lnTo>
                  <a:pt x="3549286" y="9196"/>
                </a:lnTo>
                <a:lnTo>
                  <a:pt x="3501487" y="2334"/>
                </a:lnTo>
                <a:lnTo>
                  <a:pt x="3452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466344" y="1124711"/>
            <a:ext cx="3962400" cy="3060700"/>
          </a:xfrm>
          <a:custGeom>
            <a:avLst/>
            <a:gdLst/>
            <a:ahLst/>
            <a:cxnLst/>
            <a:rect l="l" t="t" r="r" b="b"/>
            <a:pathLst>
              <a:path w="3962400" h="3060700">
                <a:moveTo>
                  <a:pt x="0" y="510032"/>
                </a:moveTo>
                <a:lnTo>
                  <a:pt x="2334" y="460912"/>
                </a:lnTo>
                <a:lnTo>
                  <a:pt x="9197" y="413113"/>
                </a:lnTo>
                <a:lnTo>
                  <a:pt x="20372" y="366849"/>
                </a:lnTo>
                <a:lnTo>
                  <a:pt x="35648" y="322333"/>
                </a:lnTo>
                <a:lnTo>
                  <a:pt x="54809" y="279780"/>
                </a:lnTo>
                <a:lnTo>
                  <a:pt x="77642" y="239403"/>
                </a:lnTo>
                <a:lnTo>
                  <a:pt x="103934" y="201416"/>
                </a:lnTo>
                <a:lnTo>
                  <a:pt x="133471" y="166032"/>
                </a:lnTo>
                <a:lnTo>
                  <a:pt x="166039" y="133465"/>
                </a:lnTo>
                <a:lnTo>
                  <a:pt x="201424" y="103930"/>
                </a:lnTo>
                <a:lnTo>
                  <a:pt x="239412" y="77639"/>
                </a:lnTo>
                <a:lnTo>
                  <a:pt x="279790" y="54806"/>
                </a:lnTo>
                <a:lnTo>
                  <a:pt x="322344" y="35646"/>
                </a:lnTo>
                <a:lnTo>
                  <a:pt x="366860" y="20371"/>
                </a:lnTo>
                <a:lnTo>
                  <a:pt x="413125" y="9196"/>
                </a:lnTo>
                <a:lnTo>
                  <a:pt x="460924" y="2334"/>
                </a:lnTo>
                <a:lnTo>
                  <a:pt x="510044" y="0"/>
                </a:lnTo>
                <a:lnTo>
                  <a:pt x="3452368" y="0"/>
                </a:lnTo>
                <a:lnTo>
                  <a:pt x="3501487" y="2334"/>
                </a:lnTo>
                <a:lnTo>
                  <a:pt x="3549286" y="9196"/>
                </a:lnTo>
                <a:lnTo>
                  <a:pt x="3595550" y="20371"/>
                </a:lnTo>
                <a:lnTo>
                  <a:pt x="3640066" y="35646"/>
                </a:lnTo>
                <a:lnTo>
                  <a:pt x="3682619" y="54806"/>
                </a:lnTo>
                <a:lnTo>
                  <a:pt x="3722996" y="77639"/>
                </a:lnTo>
                <a:lnTo>
                  <a:pt x="3760983" y="103930"/>
                </a:lnTo>
                <a:lnTo>
                  <a:pt x="3796367" y="133465"/>
                </a:lnTo>
                <a:lnTo>
                  <a:pt x="3828934" y="166032"/>
                </a:lnTo>
                <a:lnTo>
                  <a:pt x="3858469" y="201416"/>
                </a:lnTo>
                <a:lnTo>
                  <a:pt x="3884760" y="239403"/>
                </a:lnTo>
                <a:lnTo>
                  <a:pt x="3907593" y="279780"/>
                </a:lnTo>
                <a:lnTo>
                  <a:pt x="3926753" y="322333"/>
                </a:lnTo>
                <a:lnTo>
                  <a:pt x="3942028" y="366849"/>
                </a:lnTo>
                <a:lnTo>
                  <a:pt x="3953203" y="413113"/>
                </a:lnTo>
                <a:lnTo>
                  <a:pt x="3960065" y="460912"/>
                </a:lnTo>
                <a:lnTo>
                  <a:pt x="3962400" y="510032"/>
                </a:lnTo>
                <a:lnTo>
                  <a:pt x="3962400" y="2550160"/>
                </a:lnTo>
                <a:lnTo>
                  <a:pt x="3960065" y="2599277"/>
                </a:lnTo>
                <a:lnTo>
                  <a:pt x="3953203" y="2647075"/>
                </a:lnTo>
                <a:lnTo>
                  <a:pt x="3942028" y="2693338"/>
                </a:lnTo>
                <a:lnTo>
                  <a:pt x="3926753" y="2737852"/>
                </a:lnTo>
                <a:lnTo>
                  <a:pt x="3907593" y="2780405"/>
                </a:lnTo>
                <a:lnTo>
                  <a:pt x="3884760" y="2820782"/>
                </a:lnTo>
                <a:lnTo>
                  <a:pt x="3858469" y="2858770"/>
                </a:lnTo>
                <a:lnTo>
                  <a:pt x="3828934" y="2894154"/>
                </a:lnTo>
                <a:lnTo>
                  <a:pt x="3796367" y="2926721"/>
                </a:lnTo>
                <a:lnTo>
                  <a:pt x="3760983" y="2956257"/>
                </a:lnTo>
                <a:lnTo>
                  <a:pt x="3722996" y="2982549"/>
                </a:lnTo>
                <a:lnTo>
                  <a:pt x="3682619" y="3005382"/>
                </a:lnTo>
                <a:lnTo>
                  <a:pt x="3640066" y="3024544"/>
                </a:lnTo>
                <a:lnTo>
                  <a:pt x="3595550" y="3039819"/>
                </a:lnTo>
                <a:lnTo>
                  <a:pt x="3549286" y="3050995"/>
                </a:lnTo>
                <a:lnTo>
                  <a:pt x="3501487" y="3057857"/>
                </a:lnTo>
                <a:lnTo>
                  <a:pt x="3452368" y="3060191"/>
                </a:lnTo>
                <a:lnTo>
                  <a:pt x="510044" y="3060191"/>
                </a:lnTo>
                <a:lnTo>
                  <a:pt x="460924" y="3057857"/>
                </a:lnTo>
                <a:lnTo>
                  <a:pt x="413125" y="3050995"/>
                </a:lnTo>
                <a:lnTo>
                  <a:pt x="366860" y="3039819"/>
                </a:lnTo>
                <a:lnTo>
                  <a:pt x="322344" y="3024544"/>
                </a:lnTo>
                <a:lnTo>
                  <a:pt x="279790" y="3005382"/>
                </a:lnTo>
                <a:lnTo>
                  <a:pt x="239412" y="2982549"/>
                </a:lnTo>
                <a:lnTo>
                  <a:pt x="201424" y="2956257"/>
                </a:lnTo>
                <a:lnTo>
                  <a:pt x="166039" y="2926721"/>
                </a:lnTo>
                <a:lnTo>
                  <a:pt x="133471" y="2894154"/>
                </a:lnTo>
                <a:lnTo>
                  <a:pt x="103934" y="2858770"/>
                </a:lnTo>
                <a:lnTo>
                  <a:pt x="77642" y="2820782"/>
                </a:lnTo>
                <a:lnTo>
                  <a:pt x="54809" y="2780405"/>
                </a:lnTo>
                <a:lnTo>
                  <a:pt x="35648" y="2737852"/>
                </a:lnTo>
                <a:lnTo>
                  <a:pt x="20372" y="2693338"/>
                </a:lnTo>
                <a:lnTo>
                  <a:pt x="9197" y="2647075"/>
                </a:lnTo>
                <a:lnTo>
                  <a:pt x="2334" y="2599277"/>
                </a:lnTo>
                <a:lnTo>
                  <a:pt x="0" y="2550160"/>
                </a:lnTo>
                <a:lnTo>
                  <a:pt x="0" y="510032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95045" y="1502790"/>
            <a:ext cx="3498850" cy="228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Specificity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(also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called the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true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negative  rate)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measures the proportion 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negatives 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that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correctly identified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such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(e.g.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the 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percentage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healthy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people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who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are  correctly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identified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 having the  condition)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In probability</a:t>
            </a:r>
            <a:r>
              <a:rPr sz="1400" spc="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notation,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F5F5F"/>
                </a:solidFill>
                <a:latin typeface="Arial"/>
                <a:cs typeface="Arial"/>
              </a:rPr>
              <a:t>Specificity </a:t>
            </a:r>
            <a:r>
              <a:rPr sz="1800" b="1" dirty="0">
                <a:solidFill>
                  <a:srgbClr val="5F5F5F"/>
                </a:solidFill>
                <a:latin typeface="Arial"/>
                <a:cs typeface="Arial"/>
              </a:rPr>
              <a:t>= </a:t>
            </a:r>
            <a:r>
              <a:rPr sz="1800" b="1" spc="-25" dirty="0">
                <a:solidFill>
                  <a:srgbClr val="5F5F5F"/>
                </a:solidFill>
                <a:latin typeface="Arial"/>
                <a:cs typeface="Arial"/>
              </a:rPr>
              <a:t>True </a:t>
            </a:r>
            <a:r>
              <a:rPr sz="1800" b="1" spc="-10" dirty="0">
                <a:solidFill>
                  <a:srgbClr val="5F5F5F"/>
                </a:solidFill>
                <a:latin typeface="Arial"/>
                <a:cs typeface="Arial"/>
              </a:rPr>
              <a:t>Negative </a:t>
            </a:r>
            <a:r>
              <a:rPr sz="1800" b="1" dirty="0">
                <a:solidFill>
                  <a:srgbClr val="5F5F5F"/>
                </a:solidFill>
                <a:latin typeface="Arial"/>
                <a:cs typeface="Arial"/>
              </a:rPr>
              <a:t>/</a:t>
            </a:r>
            <a:r>
              <a:rPr sz="1800" b="1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F5F5F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F5F5F"/>
                </a:solidFill>
                <a:latin typeface="Arial"/>
                <a:cs typeface="Arial"/>
              </a:rPr>
              <a:t>True </a:t>
            </a:r>
            <a:r>
              <a:rPr sz="1800" b="1" spc="-10" dirty="0">
                <a:solidFill>
                  <a:srgbClr val="5F5F5F"/>
                </a:solidFill>
                <a:latin typeface="Arial"/>
                <a:cs typeface="Arial"/>
              </a:rPr>
              <a:t>Negative </a:t>
            </a:r>
            <a:r>
              <a:rPr sz="1800" b="1" dirty="0">
                <a:solidFill>
                  <a:srgbClr val="5F5F5F"/>
                </a:solidFill>
                <a:latin typeface="Arial"/>
                <a:cs typeface="Arial"/>
              </a:rPr>
              <a:t>+ </a:t>
            </a:r>
            <a:r>
              <a:rPr sz="1800" b="1" spc="-5" dirty="0">
                <a:solidFill>
                  <a:srgbClr val="5F5F5F"/>
                </a:solidFill>
                <a:latin typeface="Arial"/>
                <a:cs typeface="Arial"/>
              </a:rPr>
              <a:t>False Positive</a:t>
            </a:r>
            <a:r>
              <a:rPr sz="1800" b="1" spc="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F5F5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5122164" y="1872995"/>
            <a:ext cx="3270503" cy="1613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5180076" y="1938515"/>
            <a:ext cx="1862327" cy="1243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5148071" y="1898904"/>
            <a:ext cx="3168650" cy="1511935"/>
          </a:xfrm>
          <a:custGeom>
            <a:avLst/>
            <a:gdLst/>
            <a:ahLst/>
            <a:cxnLst/>
            <a:rect l="l" t="t" r="r" b="b"/>
            <a:pathLst>
              <a:path w="3168650" h="1511935">
                <a:moveTo>
                  <a:pt x="2916428" y="0"/>
                </a:moveTo>
                <a:lnTo>
                  <a:pt x="251967" y="0"/>
                </a:lnTo>
                <a:lnTo>
                  <a:pt x="206667" y="4058"/>
                </a:lnTo>
                <a:lnTo>
                  <a:pt x="164034" y="15759"/>
                </a:lnTo>
                <a:lnTo>
                  <a:pt x="124779" y="34393"/>
                </a:lnTo>
                <a:lnTo>
                  <a:pt x="89614" y="59248"/>
                </a:lnTo>
                <a:lnTo>
                  <a:pt x="59248" y="89614"/>
                </a:lnTo>
                <a:lnTo>
                  <a:pt x="34393" y="124779"/>
                </a:lnTo>
                <a:lnTo>
                  <a:pt x="15759" y="164034"/>
                </a:lnTo>
                <a:lnTo>
                  <a:pt x="4058" y="206667"/>
                </a:lnTo>
                <a:lnTo>
                  <a:pt x="0" y="251968"/>
                </a:lnTo>
                <a:lnTo>
                  <a:pt x="0" y="1259839"/>
                </a:lnTo>
                <a:lnTo>
                  <a:pt x="4058" y="1305140"/>
                </a:lnTo>
                <a:lnTo>
                  <a:pt x="15759" y="1347773"/>
                </a:lnTo>
                <a:lnTo>
                  <a:pt x="34393" y="1387028"/>
                </a:lnTo>
                <a:lnTo>
                  <a:pt x="59248" y="1422193"/>
                </a:lnTo>
                <a:lnTo>
                  <a:pt x="89614" y="1452559"/>
                </a:lnTo>
                <a:lnTo>
                  <a:pt x="124779" y="1477414"/>
                </a:lnTo>
                <a:lnTo>
                  <a:pt x="164034" y="1496048"/>
                </a:lnTo>
                <a:lnTo>
                  <a:pt x="206667" y="1507749"/>
                </a:lnTo>
                <a:lnTo>
                  <a:pt x="251967" y="1511808"/>
                </a:lnTo>
                <a:lnTo>
                  <a:pt x="2916428" y="1511808"/>
                </a:lnTo>
                <a:lnTo>
                  <a:pt x="2961728" y="1507749"/>
                </a:lnTo>
                <a:lnTo>
                  <a:pt x="3004361" y="1496048"/>
                </a:lnTo>
                <a:lnTo>
                  <a:pt x="3043616" y="1477414"/>
                </a:lnTo>
                <a:lnTo>
                  <a:pt x="3078781" y="1452559"/>
                </a:lnTo>
                <a:lnTo>
                  <a:pt x="3109147" y="1422193"/>
                </a:lnTo>
                <a:lnTo>
                  <a:pt x="3134002" y="1387028"/>
                </a:lnTo>
                <a:lnTo>
                  <a:pt x="3152636" y="1347773"/>
                </a:lnTo>
                <a:lnTo>
                  <a:pt x="3164337" y="1305140"/>
                </a:lnTo>
                <a:lnTo>
                  <a:pt x="3168396" y="1259839"/>
                </a:lnTo>
                <a:lnTo>
                  <a:pt x="3168396" y="251968"/>
                </a:lnTo>
                <a:lnTo>
                  <a:pt x="3164337" y="206667"/>
                </a:lnTo>
                <a:lnTo>
                  <a:pt x="3152636" y="164034"/>
                </a:lnTo>
                <a:lnTo>
                  <a:pt x="3134002" y="124779"/>
                </a:lnTo>
                <a:lnTo>
                  <a:pt x="3109147" y="89614"/>
                </a:lnTo>
                <a:lnTo>
                  <a:pt x="3078781" y="59248"/>
                </a:lnTo>
                <a:lnTo>
                  <a:pt x="3043616" y="34393"/>
                </a:lnTo>
                <a:lnTo>
                  <a:pt x="3004361" y="15759"/>
                </a:lnTo>
                <a:lnTo>
                  <a:pt x="2961728" y="4058"/>
                </a:lnTo>
                <a:lnTo>
                  <a:pt x="2916428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5301488" y="1952091"/>
            <a:ext cx="1573530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516380" algn="l"/>
              </a:tabLst>
            </a:pP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Specificity=  </a:t>
            </a:r>
            <a:r>
              <a:rPr sz="1400" u="sng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alibri"/>
                <a:cs typeface="Calibri"/>
              </a:rPr>
              <a:t>   </a:t>
            </a:r>
            <a:r>
              <a:rPr sz="1400" u="sng" spc="26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alibri"/>
                <a:cs typeface="Calibri"/>
              </a:rPr>
              <a:t> </a:t>
            </a:r>
            <a:r>
              <a:rPr sz="1400" u="sng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alibri"/>
                <a:cs typeface="Calibri"/>
              </a:rPr>
              <a:t>50	</a:t>
            </a:r>
            <a:endParaRPr sz="140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(</a:t>
            </a:r>
            <a:r>
              <a:rPr sz="1400" spc="-5" dirty="0">
                <a:solidFill>
                  <a:srgbClr val="5F5F5F"/>
                </a:solidFill>
                <a:latin typeface="Calibri"/>
                <a:cs typeface="Calibri"/>
              </a:rPr>
              <a:t>50+10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0.8333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5122164" y="3884676"/>
            <a:ext cx="3270503" cy="652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5209032" y="3892296"/>
            <a:ext cx="3096767" cy="688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5148071" y="3910584"/>
            <a:ext cx="3168650" cy="550545"/>
          </a:xfrm>
          <a:custGeom>
            <a:avLst/>
            <a:gdLst/>
            <a:ahLst/>
            <a:cxnLst/>
            <a:rect l="l" t="t" r="r" b="b"/>
            <a:pathLst>
              <a:path w="3168650" h="550545">
                <a:moveTo>
                  <a:pt x="3076702" y="0"/>
                </a:moveTo>
                <a:lnTo>
                  <a:pt x="91693" y="0"/>
                </a:lnTo>
                <a:lnTo>
                  <a:pt x="55989" y="7204"/>
                </a:lnTo>
                <a:lnTo>
                  <a:pt x="26844" y="26854"/>
                </a:lnTo>
                <a:lnTo>
                  <a:pt x="7201" y="55999"/>
                </a:lnTo>
                <a:lnTo>
                  <a:pt x="0" y="91693"/>
                </a:lnTo>
                <a:lnTo>
                  <a:pt x="0" y="458469"/>
                </a:lnTo>
                <a:lnTo>
                  <a:pt x="7201" y="494158"/>
                </a:lnTo>
                <a:lnTo>
                  <a:pt x="26844" y="523305"/>
                </a:lnTo>
                <a:lnTo>
                  <a:pt x="55989" y="542957"/>
                </a:lnTo>
                <a:lnTo>
                  <a:pt x="91693" y="550163"/>
                </a:lnTo>
                <a:lnTo>
                  <a:pt x="3076702" y="550163"/>
                </a:lnTo>
                <a:lnTo>
                  <a:pt x="3112406" y="542957"/>
                </a:lnTo>
                <a:lnTo>
                  <a:pt x="3141551" y="523305"/>
                </a:lnTo>
                <a:lnTo>
                  <a:pt x="3161194" y="494158"/>
                </a:lnTo>
                <a:lnTo>
                  <a:pt x="3168396" y="458469"/>
                </a:lnTo>
                <a:lnTo>
                  <a:pt x="3168396" y="91693"/>
                </a:lnTo>
                <a:lnTo>
                  <a:pt x="3161194" y="55999"/>
                </a:lnTo>
                <a:lnTo>
                  <a:pt x="3141551" y="26854"/>
                </a:lnTo>
                <a:lnTo>
                  <a:pt x="3112406" y="7204"/>
                </a:lnTo>
                <a:lnTo>
                  <a:pt x="307670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5329809" y="3948480"/>
            <a:ext cx="28073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fraction of those without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disease who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gets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negative test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6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676137" y="2495550"/>
            <a:ext cx="3001518" cy="2128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835" y="990089"/>
            <a:ext cx="4969510" cy="218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In</a:t>
            </a:r>
            <a:r>
              <a:rPr sz="1400" spc="-3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this</a:t>
            </a:r>
            <a:r>
              <a:rPr sz="1400" spc="-2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modu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e,</a:t>
            </a:r>
            <a:r>
              <a:rPr sz="1400" spc="-1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you</a:t>
            </a:r>
            <a:r>
              <a:rPr sz="1400" spc="-3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shoul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d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hav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</a:t>
            </a:r>
            <a:r>
              <a:rPr sz="1400" spc="-33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ear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n</a:t>
            </a: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</a:t>
            </a:r>
            <a:r>
              <a:rPr sz="1400" spc="-5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:</a:t>
            </a: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6350"/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Data Types, Variable Types</a:t>
            </a:r>
          </a:p>
          <a:p>
            <a:pPr marL="311150" indent="-285750">
              <a:spcBef>
                <a:spcPts val="40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Define Population and Sample</a:t>
            </a:r>
          </a:p>
          <a:p>
            <a:pPr marL="311150" indent="-285750">
              <a:spcBef>
                <a:spcPts val="40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Sampling Technique</a:t>
            </a:r>
          </a:p>
          <a:p>
            <a:pPr marL="311150" indent="-285750">
              <a:spcBef>
                <a:spcPts val="5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Represent Numerical data</a:t>
            </a:r>
          </a:p>
          <a:p>
            <a:pPr>
              <a:spcBef>
                <a:spcPts val="18"/>
              </a:spcBef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IN" dirty="0" smtClean="0"/>
              <a:t>Congratulation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0310241-D7A9-4F63-B003-BF7DBA3CE47E}"/>
              </a:ext>
            </a:extLst>
          </p:cNvPr>
          <p:cNvSpPr/>
          <p:nvPr/>
        </p:nvSpPr>
        <p:spPr>
          <a:xfrm>
            <a:off x="467105" y="1047750"/>
            <a:ext cx="5552695" cy="685800"/>
          </a:xfrm>
          <a:prstGeom prst="rect">
            <a:avLst/>
          </a:prstGeom>
          <a:solidFill>
            <a:srgbClr val="00CC66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prstClr val="white"/>
                </a:solidFill>
              </a:rPr>
              <a:t>Probability &amp; Statistics </a:t>
            </a:r>
          </a:p>
          <a:p>
            <a:r>
              <a:rPr lang="en-US" sz="2800" dirty="0" smtClean="0">
                <a:solidFill>
                  <a:prstClr val="white"/>
                </a:solidFill>
              </a:rPr>
              <a:t>                                     for Data Science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531A52-587B-4D73-AE70-C3A3F38ED149}"/>
              </a:ext>
            </a:extLst>
          </p:cNvPr>
          <p:cNvSpPr/>
          <p:nvPr/>
        </p:nvSpPr>
        <p:spPr>
          <a:xfrm>
            <a:off x="467105" y="2735182"/>
            <a:ext cx="5649686" cy="1066800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You have successfully completed –</a:t>
            </a:r>
          </a:p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Understanding the Data Session</a:t>
            </a:r>
          </a:p>
        </p:txBody>
      </p:sp>
      <p:pic>
        <p:nvPicPr>
          <p:cNvPr id="16" name="Picture 2" descr="C:\Users\JS5027377\Desktop\Sri Core Java\champion-cup.png">
            <a:extLst>
              <a:ext uri="{FF2B5EF4-FFF2-40B4-BE49-F238E27FC236}">
                <a16:creationId xmlns:a16="http://schemas.microsoft.com/office/drawing/2014/main" xmlns="" id="{F277EFF3-0D18-4594-970B-CD420B24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66135"/>
            <a:ext cx="2297327" cy="29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xmlns="" id="{A04FDF7F-E03F-4F39-84F7-986FCC64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135" y="3801982"/>
            <a:ext cx="1591055" cy="9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0958" y="562356"/>
            <a:ext cx="2046732" cy="1488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1962686" y="0"/>
                </a:move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lnTo>
                  <a:pt x="924306" y="2464091"/>
                </a:lnTo>
                <a:lnTo>
                  <a:pt x="3015786" y="2464091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close/>
              </a:path>
              <a:path w="3860165" h="2766060">
                <a:moveTo>
                  <a:pt x="3015786" y="2464091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15786" y="2464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0" y="2765716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5303" y="908050"/>
            <a:ext cx="1140778" cy="757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635" algn="ctr">
              <a:spcBef>
                <a:spcPts val="50"/>
              </a:spcBef>
            </a:pPr>
            <a:r>
              <a:rPr sz="1200" spc="-3" dirty="0">
                <a:solidFill>
                  <a:srgbClr val="5F5F5F"/>
                </a:solidFill>
                <a:latin typeface="Comic Sans MS"/>
                <a:cs typeface="Comic Sans MS"/>
              </a:rPr>
              <a:t>Okay</a:t>
            </a:r>
            <a:r>
              <a:rPr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,</a:t>
            </a:r>
            <a:r>
              <a:rPr lang="en-IN"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 I clearly understand the Data</a:t>
            </a:r>
          </a:p>
          <a:p>
            <a:pPr marL="6350" marR="2540" indent="-635" algn="ctr">
              <a:spcBef>
                <a:spcPts val="50"/>
              </a:spcBef>
            </a:pPr>
            <a:r>
              <a:rPr lang="en-IN" sz="1200" b="1" spc="-3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What Next?</a:t>
            </a:r>
            <a:endParaRPr sz="1200" b="1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7830" y="1344930"/>
            <a:ext cx="886206" cy="3147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1458" y="564642"/>
            <a:ext cx="1933194" cy="1240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1797698" y="0"/>
                </a:moveTo>
                <a:lnTo>
                  <a:pt x="1746875" y="728"/>
                </a:lnTo>
                <a:lnTo>
                  <a:pt x="1696073" y="2269"/>
                </a:lnTo>
                <a:lnTo>
                  <a:pt x="1645325" y="4623"/>
                </a:lnTo>
                <a:lnTo>
                  <a:pt x="1594662" y="7793"/>
                </a:lnTo>
                <a:lnTo>
                  <a:pt x="1544116" y="11780"/>
                </a:lnTo>
                <a:lnTo>
                  <a:pt x="1493718" y="16585"/>
                </a:lnTo>
                <a:lnTo>
                  <a:pt x="1443501" y="22210"/>
                </a:lnTo>
                <a:lnTo>
                  <a:pt x="1393495" y="28656"/>
                </a:lnTo>
                <a:lnTo>
                  <a:pt x="1343733" y="35926"/>
                </a:lnTo>
                <a:lnTo>
                  <a:pt x="1294246" y="44020"/>
                </a:lnTo>
                <a:lnTo>
                  <a:pt x="1245067" y="52940"/>
                </a:lnTo>
                <a:lnTo>
                  <a:pt x="1196226" y="62689"/>
                </a:lnTo>
                <a:lnTo>
                  <a:pt x="1147755" y="73266"/>
                </a:lnTo>
                <a:lnTo>
                  <a:pt x="1099687" y="84675"/>
                </a:lnTo>
                <a:lnTo>
                  <a:pt x="1052053" y="96915"/>
                </a:lnTo>
                <a:lnTo>
                  <a:pt x="1004885" y="109991"/>
                </a:lnTo>
                <a:lnTo>
                  <a:pt x="958214" y="123901"/>
                </a:lnTo>
                <a:lnTo>
                  <a:pt x="912072" y="138649"/>
                </a:lnTo>
                <a:lnTo>
                  <a:pt x="866491" y="154236"/>
                </a:lnTo>
                <a:lnTo>
                  <a:pt x="821502" y="170662"/>
                </a:lnTo>
                <a:lnTo>
                  <a:pt x="777138" y="187931"/>
                </a:lnTo>
                <a:lnTo>
                  <a:pt x="733430" y="206043"/>
                </a:lnTo>
                <a:lnTo>
                  <a:pt x="690409" y="225001"/>
                </a:lnTo>
                <a:lnTo>
                  <a:pt x="648108" y="244804"/>
                </a:lnTo>
                <a:lnTo>
                  <a:pt x="597852" y="269947"/>
                </a:lnTo>
                <a:lnTo>
                  <a:pt x="549586" y="295908"/>
                </a:lnTo>
                <a:lnTo>
                  <a:pt x="503313" y="322653"/>
                </a:lnTo>
                <a:lnTo>
                  <a:pt x="459040" y="350150"/>
                </a:lnTo>
                <a:lnTo>
                  <a:pt x="416771" y="378365"/>
                </a:lnTo>
                <a:lnTo>
                  <a:pt x="376512" y="407266"/>
                </a:lnTo>
                <a:lnTo>
                  <a:pt x="338266" y="436818"/>
                </a:lnTo>
                <a:lnTo>
                  <a:pt x="302040" y="466989"/>
                </a:lnTo>
                <a:lnTo>
                  <a:pt x="267839" y="497745"/>
                </a:lnTo>
                <a:lnTo>
                  <a:pt x="235666" y="529053"/>
                </a:lnTo>
                <a:lnTo>
                  <a:pt x="205528" y="560880"/>
                </a:lnTo>
                <a:lnTo>
                  <a:pt x="177429" y="593193"/>
                </a:lnTo>
                <a:lnTo>
                  <a:pt x="151374" y="625959"/>
                </a:lnTo>
                <a:lnTo>
                  <a:pt x="127369" y="659144"/>
                </a:lnTo>
                <a:lnTo>
                  <a:pt x="105418" y="692715"/>
                </a:lnTo>
                <a:lnTo>
                  <a:pt x="85527" y="726638"/>
                </a:lnTo>
                <a:lnTo>
                  <a:pt x="67699" y="760882"/>
                </a:lnTo>
                <a:lnTo>
                  <a:pt x="38258" y="830194"/>
                </a:lnTo>
                <a:lnTo>
                  <a:pt x="17134" y="900387"/>
                </a:lnTo>
                <a:lnTo>
                  <a:pt x="4368" y="971193"/>
                </a:lnTo>
                <a:lnTo>
                  <a:pt x="0" y="1042348"/>
                </a:lnTo>
                <a:lnTo>
                  <a:pt x="977" y="1077973"/>
                </a:lnTo>
                <a:lnTo>
                  <a:pt x="9280" y="1149151"/>
                </a:lnTo>
                <a:lnTo>
                  <a:pt x="26081" y="1220014"/>
                </a:lnTo>
                <a:lnTo>
                  <a:pt x="51420" y="1290294"/>
                </a:lnTo>
                <a:lnTo>
                  <a:pt x="67303" y="1325133"/>
                </a:lnTo>
                <a:lnTo>
                  <a:pt x="85336" y="1359727"/>
                </a:lnTo>
                <a:lnTo>
                  <a:pt x="105524" y="1394042"/>
                </a:lnTo>
                <a:lnTo>
                  <a:pt x="127871" y="1428046"/>
                </a:lnTo>
                <a:lnTo>
                  <a:pt x="152383" y="1461705"/>
                </a:lnTo>
                <a:lnTo>
                  <a:pt x="179064" y="1494986"/>
                </a:lnTo>
                <a:lnTo>
                  <a:pt x="207920" y="1527856"/>
                </a:lnTo>
                <a:lnTo>
                  <a:pt x="238955" y="1560281"/>
                </a:lnTo>
                <a:lnTo>
                  <a:pt x="272175" y="1592228"/>
                </a:lnTo>
                <a:lnTo>
                  <a:pt x="307585" y="1623664"/>
                </a:lnTo>
                <a:lnTo>
                  <a:pt x="345189" y="1654556"/>
                </a:lnTo>
                <a:lnTo>
                  <a:pt x="384993" y="1684871"/>
                </a:lnTo>
                <a:lnTo>
                  <a:pt x="427001" y="1714575"/>
                </a:lnTo>
                <a:lnTo>
                  <a:pt x="77624" y="2279344"/>
                </a:lnTo>
                <a:lnTo>
                  <a:pt x="966878" y="1964765"/>
                </a:lnTo>
                <a:lnTo>
                  <a:pt x="2670750" y="1964765"/>
                </a:lnTo>
                <a:lnTo>
                  <a:pt x="2688366" y="1959450"/>
                </a:lnTo>
                <a:lnTo>
                  <a:pt x="2733396" y="1944911"/>
                </a:lnTo>
                <a:lnTo>
                  <a:pt x="2777818" y="1929596"/>
                </a:lnTo>
                <a:lnTo>
                  <a:pt x="2821601" y="1913507"/>
                </a:lnTo>
                <a:lnTo>
                  <a:pt x="2864715" y="1896646"/>
                </a:lnTo>
                <a:lnTo>
                  <a:pt x="2907129" y="1879015"/>
                </a:lnTo>
                <a:lnTo>
                  <a:pt x="2948812" y="1860615"/>
                </a:lnTo>
                <a:lnTo>
                  <a:pt x="2989734" y="1841448"/>
                </a:lnTo>
                <a:lnTo>
                  <a:pt x="3039990" y="1816306"/>
                </a:lnTo>
                <a:lnTo>
                  <a:pt x="3088256" y="1790345"/>
                </a:lnTo>
                <a:lnTo>
                  <a:pt x="3134529" y="1763600"/>
                </a:lnTo>
                <a:lnTo>
                  <a:pt x="3178802" y="1736103"/>
                </a:lnTo>
                <a:lnTo>
                  <a:pt x="3221071" y="1707887"/>
                </a:lnTo>
                <a:lnTo>
                  <a:pt x="3261330" y="1678987"/>
                </a:lnTo>
                <a:lnTo>
                  <a:pt x="3299576" y="1649435"/>
                </a:lnTo>
                <a:lnTo>
                  <a:pt x="3335802" y="1619264"/>
                </a:lnTo>
                <a:lnTo>
                  <a:pt x="3370004" y="1588508"/>
                </a:lnTo>
                <a:lnTo>
                  <a:pt x="3402176" y="1557200"/>
                </a:lnTo>
                <a:lnTo>
                  <a:pt x="3432314" y="1525373"/>
                </a:lnTo>
                <a:lnTo>
                  <a:pt x="3460413" y="1493059"/>
                </a:lnTo>
                <a:lnTo>
                  <a:pt x="3486468" y="1460294"/>
                </a:lnTo>
                <a:lnTo>
                  <a:pt x="3510473" y="1427109"/>
                </a:lnTo>
                <a:lnTo>
                  <a:pt x="3532424" y="1393538"/>
                </a:lnTo>
                <a:lnTo>
                  <a:pt x="3552315" y="1359615"/>
                </a:lnTo>
                <a:lnTo>
                  <a:pt x="3570143" y="1325371"/>
                </a:lnTo>
                <a:lnTo>
                  <a:pt x="3599584" y="1256059"/>
                </a:lnTo>
                <a:lnTo>
                  <a:pt x="3620708" y="1185866"/>
                </a:lnTo>
                <a:lnTo>
                  <a:pt x="3633474" y="1115060"/>
                </a:lnTo>
                <a:lnTo>
                  <a:pt x="3637843" y="1043905"/>
                </a:lnTo>
                <a:lnTo>
                  <a:pt x="3636865" y="1008280"/>
                </a:lnTo>
                <a:lnTo>
                  <a:pt x="3628562" y="937101"/>
                </a:lnTo>
                <a:lnTo>
                  <a:pt x="3611761" y="866239"/>
                </a:lnTo>
                <a:lnTo>
                  <a:pt x="3586422" y="795959"/>
                </a:lnTo>
                <a:lnTo>
                  <a:pt x="3570539" y="761120"/>
                </a:lnTo>
                <a:lnTo>
                  <a:pt x="3552506" y="726526"/>
                </a:lnTo>
                <a:lnTo>
                  <a:pt x="3532318" y="692210"/>
                </a:lnTo>
                <a:lnTo>
                  <a:pt x="3509971" y="658207"/>
                </a:lnTo>
                <a:lnTo>
                  <a:pt x="3485459" y="624548"/>
                </a:lnTo>
                <a:lnTo>
                  <a:pt x="3458778" y="591267"/>
                </a:lnTo>
                <a:lnTo>
                  <a:pt x="3429922" y="558397"/>
                </a:lnTo>
                <a:lnTo>
                  <a:pt x="3398887" y="525972"/>
                </a:lnTo>
                <a:lnTo>
                  <a:pt x="3365667" y="494025"/>
                </a:lnTo>
                <a:lnTo>
                  <a:pt x="3330257" y="462589"/>
                </a:lnTo>
                <a:lnTo>
                  <a:pt x="3292653" y="431696"/>
                </a:lnTo>
                <a:lnTo>
                  <a:pt x="3252849" y="401382"/>
                </a:lnTo>
                <a:lnTo>
                  <a:pt x="3210841" y="371677"/>
                </a:lnTo>
                <a:lnTo>
                  <a:pt x="3175083" y="348007"/>
                </a:lnTo>
                <a:lnTo>
                  <a:pt x="3138363" y="325101"/>
                </a:lnTo>
                <a:lnTo>
                  <a:pt x="3100713" y="302959"/>
                </a:lnTo>
                <a:lnTo>
                  <a:pt x="3062164" y="281584"/>
                </a:lnTo>
                <a:lnTo>
                  <a:pt x="3022749" y="260978"/>
                </a:lnTo>
                <a:lnTo>
                  <a:pt x="2982500" y="241141"/>
                </a:lnTo>
                <a:lnTo>
                  <a:pt x="2941447" y="222076"/>
                </a:lnTo>
                <a:lnTo>
                  <a:pt x="2899622" y="203783"/>
                </a:lnTo>
                <a:lnTo>
                  <a:pt x="2857058" y="186265"/>
                </a:lnTo>
                <a:lnTo>
                  <a:pt x="2813786" y="169524"/>
                </a:lnTo>
                <a:lnTo>
                  <a:pt x="2769837" y="153560"/>
                </a:lnTo>
                <a:lnTo>
                  <a:pt x="2725244" y="138375"/>
                </a:lnTo>
                <a:lnTo>
                  <a:pt x="2680038" y="123971"/>
                </a:lnTo>
                <a:lnTo>
                  <a:pt x="2634251" y="110349"/>
                </a:lnTo>
                <a:lnTo>
                  <a:pt x="2587915" y="97511"/>
                </a:lnTo>
                <a:lnTo>
                  <a:pt x="2541060" y="85459"/>
                </a:lnTo>
                <a:lnTo>
                  <a:pt x="2493720" y="74194"/>
                </a:lnTo>
                <a:lnTo>
                  <a:pt x="2445926" y="63717"/>
                </a:lnTo>
                <a:lnTo>
                  <a:pt x="2397709" y="54031"/>
                </a:lnTo>
                <a:lnTo>
                  <a:pt x="2349102" y="45136"/>
                </a:lnTo>
                <a:lnTo>
                  <a:pt x="2300135" y="37035"/>
                </a:lnTo>
                <a:lnTo>
                  <a:pt x="2250841" y="29728"/>
                </a:lnTo>
                <a:lnTo>
                  <a:pt x="2201251" y="23218"/>
                </a:lnTo>
                <a:lnTo>
                  <a:pt x="2151398" y="17507"/>
                </a:lnTo>
                <a:lnTo>
                  <a:pt x="2101312" y="12594"/>
                </a:lnTo>
                <a:lnTo>
                  <a:pt x="2051026" y="8483"/>
                </a:lnTo>
                <a:lnTo>
                  <a:pt x="2000571" y="5175"/>
                </a:lnTo>
                <a:lnTo>
                  <a:pt x="1949979" y="2671"/>
                </a:lnTo>
                <a:lnTo>
                  <a:pt x="1899281" y="972"/>
                </a:lnTo>
                <a:lnTo>
                  <a:pt x="1848510" y="81"/>
                </a:lnTo>
                <a:lnTo>
                  <a:pt x="1797698" y="0"/>
                </a:lnTo>
                <a:close/>
              </a:path>
              <a:path w="3637915" h="2279650">
                <a:moveTo>
                  <a:pt x="2670750" y="1964765"/>
                </a:moveTo>
                <a:lnTo>
                  <a:pt x="966878" y="1964765"/>
                </a:lnTo>
                <a:lnTo>
                  <a:pt x="1013919" y="1978577"/>
                </a:lnTo>
                <a:lnTo>
                  <a:pt x="1061423" y="1991546"/>
                </a:lnTo>
                <a:lnTo>
                  <a:pt x="1109359" y="2003675"/>
                </a:lnTo>
                <a:lnTo>
                  <a:pt x="1157696" y="2014965"/>
                </a:lnTo>
                <a:lnTo>
                  <a:pt x="1206404" y="2025419"/>
                </a:lnTo>
                <a:lnTo>
                  <a:pt x="1255453" y="2035039"/>
                </a:lnTo>
                <a:lnTo>
                  <a:pt x="1304812" y="2043825"/>
                </a:lnTo>
                <a:lnTo>
                  <a:pt x="1354449" y="2051781"/>
                </a:lnTo>
                <a:lnTo>
                  <a:pt x="1404335" y="2058908"/>
                </a:lnTo>
                <a:lnTo>
                  <a:pt x="1454439" y="2065208"/>
                </a:lnTo>
                <a:lnTo>
                  <a:pt x="1504730" y="2070683"/>
                </a:lnTo>
                <a:lnTo>
                  <a:pt x="1555178" y="2075334"/>
                </a:lnTo>
                <a:lnTo>
                  <a:pt x="1605752" y="2079164"/>
                </a:lnTo>
                <a:lnTo>
                  <a:pt x="1656422" y="2082175"/>
                </a:lnTo>
                <a:lnTo>
                  <a:pt x="1707157" y="2084368"/>
                </a:lnTo>
                <a:lnTo>
                  <a:pt x="1757926" y="2085745"/>
                </a:lnTo>
                <a:lnTo>
                  <a:pt x="1808699" y="2086308"/>
                </a:lnTo>
                <a:lnTo>
                  <a:pt x="1859444" y="2086060"/>
                </a:lnTo>
                <a:lnTo>
                  <a:pt x="1910133" y="2085002"/>
                </a:lnTo>
                <a:lnTo>
                  <a:pt x="1960733" y="2083135"/>
                </a:lnTo>
                <a:lnTo>
                  <a:pt x="2011215" y="2080462"/>
                </a:lnTo>
                <a:lnTo>
                  <a:pt x="2061547" y="2076985"/>
                </a:lnTo>
                <a:lnTo>
                  <a:pt x="2111700" y="2072706"/>
                </a:lnTo>
                <a:lnTo>
                  <a:pt x="2161642" y="2067626"/>
                </a:lnTo>
                <a:lnTo>
                  <a:pt x="2211343" y="2061747"/>
                </a:lnTo>
                <a:lnTo>
                  <a:pt x="2260773" y="2055072"/>
                </a:lnTo>
                <a:lnTo>
                  <a:pt x="2309900" y="2047601"/>
                </a:lnTo>
                <a:lnTo>
                  <a:pt x="2358695" y="2039338"/>
                </a:lnTo>
                <a:lnTo>
                  <a:pt x="2407126" y="2030284"/>
                </a:lnTo>
                <a:lnTo>
                  <a:pt x="2455163" y="2020440"/>
                </a:lnTo>
                <a:lnTo>
                  <a:pt x="2502775" y="2009809"/>
                </a:lnTo>
                <a:lnTo>
                  <a:pt x="2549932" y="1998393"/>
                </a:lnTo>
                <a:lnTo>
                  <a:pt x="2596603" y="1986193"/>
                </a:lnTo>
                <a:lnTo>
                  <a:pt x="2642758" y="1973211"/>
                </a:lnTo>
                <a:lnTo>
                  <a:pt x="2670750" y="196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77624" y="2279344"/>
                </a:moveTo>
                <a:lnTo>
                  <a:pt x="427001" y="1714575"/>
                </a:lnTo>
                <a:lnTo>
                  <a:pt x="384993" y="1684871"/>
                </a:lnTo>
                <a:lnTo>
                  <a:pt x="345189" y="1654556"/>
                </a:lnTo>
                <a:lnTo>
                  <a:pt x="307585" y="1623664"/>
                </a:lnTo>
                <a:lnTo>
                  <a:pt x="272175" y="1592228"/>
                </a:lnTo>
                <a:lnTo>
                  <a:pt x="238955" y="1560281"/>
                </a:lnTo>
                <a:lnTo>
                  <a:pt x="207920" y="1527856"/>
                </a:lnTo>
                <a:lnTo>
                  <a:pt x="179064" y="1494986"/>
                </a:lnTo>
                <a:lnTo>
                  <a:pt x="152383" y="1461705"/>
                </a:lnTo>
                <a:lnTo>
                  <a:pt x="127871" y="1428046"/>
                </a:lnTo>
                <a:lnTo>
                  <a:pt x="105524" y="1394042"/>
                </a:lnTo>
                <a:lnTo>
                  <a:pt x="85336" y="1359727"/>
                </a:lnTo>
                <a:lnTo>
                  <a:pt x="67303" y="1325133"/>
                </a:lnTo>
                <a:lnTo>
                  <a:pt x="51420" y="1290294"/>
                </a:lnTo>
                <a:lnTo>
                  <a:pt x="26081" y="1220014"/>
                </a:lnTo>
                <a:lnTo>
                  <a:pt x="9280" y="1149151"/>
                </a:lnTo>
                <a:lnTo>
                  <a:pt x="977" y="1077973"/>
                </a:lnTo>
                <a:lnTo>
                  <a:pt x="0" y="1042348"/>
                </a:lnTo>
                <a:lnTo>
                  <a:pt x="1132" y="1006744"/>
                </a:lnTo>
                <a:lnTo>
                  <a:pt x="9704" y="935730"/>
                </a:lnTo>
                <a:lnTo>
                  <a:pt x="26654" y="865197"/>
                </a:lnTo>
                <a:lnTo>
                  <a:pt x="51942" y="795411"/>
                </a:lnTo>
                <a:lnTo>
                  <a:pt x="85527" y="726638"/>
                </a:lnTo>
                <a:lnTo>
                  <a:pt x="105418" y="692715"/>
                </a:lnTo>
                <a:lnTo>
                  <a:pt x="127369" y="659144"/>
                </a:lnTo>
                <a:lnTo>
                  <a:pt x="151374" y="625959"/>
                </a:lnTo>
                <a:lnTo>
                  <a:pt x="177429" y="593193"/>
                </a:lnTo>
                <a:lnTo>
                  <a:pt x="205528" y="560880"/>
                </a:lnTo>
                <a:lnTo>
                  <a:pt x="235666" y="529053"/>
                </a:lnTo>
                <a:lnTo>
                  <a:pt x="267839" y="497745"/>
                </a:lnTo>
                <a:lnTo>
                  <a:pt x="302040" y="466989"/>
                </a:lnTo>
                <a:lnTo>
                  <a:pt x="338266" y="436818"/>
                </a:lnTo>
                <a:lnTo>
                  <a:pt x="376512" y="407266"/>
                </a:lnTo>
                <a:lnTo>
                  <a:pt x="416771" y="378365"/>
                </a:lnTo>
                <a:lnTo>
                  <a:pt x="459040" y="350150"/>
                </a:lnTo>
                <a:lnTo>
                  <a:pt x="503313" y="322653"/>
                </a:lnTo>
                <a:lnTo>
                  <a:pt x="549586" y="295908"/>
                </a:lnTo>
                <a:lnTo>
                  <a:pt x="597852" y="269947"/>
                </a:lnTo>
                <a:lnTo>
                  <a:pt x="648108" y="244804"/>
                </a:lnTo>
                <a:lnTo>
                  <a:pt x="690409" y="225001"/>
                </a:lnTo>
                <a:lnTo>
                  <a:pt x="733430" y="206043"/>
                </a:lnTo>
                <a:lnTo>
                  <a:pt x="777138" y="187931"/>
                </a:lnTo>
                <a:lnTo>
                  <a:pt x="821502" y="170662"/>
                </a:lnTo>
                <a:lnTo>
                  <a:pt x="866491" y="154236"/>
                </a:lnTo>
                <a:lnTo>
                  <a:pt x="912072" y="138649"/>
                </a:lnTo>
                <a:lnTo>
                  <a:pt x="958214" y="123901"/>
                </a:lnTo>
                <a:lnTo>
                  <a:pt x="1004885" y="109991"/>
                </a:lnTo>
                <a:lnTo>
                  <a:pt x="1052053" y="96915"/>
                </a:lnTo>
                <a:lnTo>
                  <a:pt x="1099687" y="84675"/>
                </a:lnTo>
                <a:lnTo>
                  <a:pt x="1147755" y="73266"/>
                </a:lnTo>
                <a:lnTo>
                  <a:pt x="1196226" y="62689"/>
                </a:lnTo>
                <a:lnTo>
                  <a:pt x="1245067" y="52940"/>
                </a:lnTo>
                <a:lnTo>
                  <a:pt x="1294246" y="44020"/>
                </a:lnTo>
                <a:lnTo>
                  <a:pt x="1343733" y="35926"/>
                </a:lnTo>
                <a:lnTo>
                  <a:pt x="1393495" y="28656"/>
                </a:lnTo>
                <a:lnTo>
                  <a:pt x="1443501" y="22210"/>
                </a:lnTo>
                <a:lnTo>
                  <a:pt x="1493718" y="16585"/>
                </a:lnTo>
                <a:lnTo>
                  <a:pt x="1544116" y="11780"/>
                </a:lnTo>
                <a:lnTo>
                  <a:pt x="1594662" y="7793"/>
                </a:lnTo>
                <a:lnTo>
                  <a:pt x="1645325" y="4623"/>
                </a:lnTo>
                <a:lnTo>
                  <a:pt x="1696073" y="2269"/>
                </a:lnTo>
                <a:lnTo>
                  <a:pt x="1746875" y="728"/>
                </a:lnTo>
                <a:lnTo>
                  <a:pt x="1797698" y="0"/>
                </a:lnTo>
                <a:lnTo>
                  <a:pt x="1848510" y="81"/>
                </a:lnTo>
                <a:lnTo>
                  <a:pt x="1899281" y="972"/>
                </a:lnTo>
                <a:lnTo>
                  <a:pt x="1949979" y="2671"/>
                </a:lnTo>
                <a:lnTo>
                  <a:pt x="2000571" y="5175"/>
                </a:lnTo>
                <a:lnTo>
                  <a:pt x="2051026" y="8483"/>
                </a:lnTo>
                <a:lnTo>
                  <a:pt x="2101312" y="12594"/>
                </a:lnTo>
                <a:lnTo>
                  <a:pt x="2151398" y="17507"/>
                </a:lnTo>
                <a:lnTo>
                  <a:pt x="2201251" y="23218"/>
                </a:lnTo>
                <a:lnTo>
                  <a:pt x="2250841" y="29728"/>
                </a:lnTo>
                <a:lnTo>
                  <a:pt x="2300135" y="37035"/>
                </a:lnTo>
                <a:lnTo>
                  <a:pt x="2349102" y="45136"/>
                </a:lnTo>
                <a:lnTo>
                  <a:pt x="2397709" y="54031"/>
                </a:lnTo>
                <a:lnTo>
                  <a:pt x="2445926" y="63717"/>
                </a:lnTo>
                <a:lnTo>
                  <a:pt x="2493720" y="74194"/>
                </a:lnTo>
                <a:lnTo>
                  <a:pt x="2541060" y="85459"/>
                </a:lnTo>
                <a:lnTo>
                  <a:pt x="2587915" y="97511"/>
                </a:lnTo>
                <a:lnTo>
                  <a:pt x="2634251" y="110349"/>
                </a:lnTo>
                <a:lnTo>
                  <a:pt x="2680038" y="123971"/>
                </a:lnTo>
                <a:lnTo>
                  <a:pt x="2725244" y="138375"/>
                </a:lnTo>
                <a:lnTo>
                  <a:pt x="2769837" y="153560"/>
                </a:lnTo>
                <a:lnTo>
                  <a:pt x="2813786" y="169524"/>
                </a:lnTo>
                <a:lnTo>
                  <a:pt x="2857058" y="186265"/>
                </a:lnTo>
                <a:lnTo>
                  <a:pt x="2899622" y="203783"/>
                </a:lnTo>
                <a:lnTo>
                  <a:pt x="2941447" y="222076"/>
                </a:lnTo>
                <a:lnTo>
                  <a:pt x="2982500" y="241141"/>
                </a:lnTo>
                <a:lnTo>
                  <a:pt x="3022749" y="260978"/>
                </a:lnTo>
                <a:lnTo>
                  <a:pt x="3062164" y="281584"/>
                </a:lnTo>
                <a:lnTo>
                  <a:pt x="3100713" y="302959"/>
                </a:lnTo>
                <a:lnTo>
                  <a:pt x="3138363" y="325101"/>
                </a:lnTo>
                <a:lnTo>
                  <a:pt x="3175083" y="348007"/>
                </a:lnTo>
                <a:lnTo>
                  <a:pt x="3210841" y="371677"/>
                </a:lnTo>
                <a:lnTo>
                  <a:pt x="3252849" y="401382"/>
                </a:lnTo>
                <a:lnTo>
                  <a:pt x="3292653" y="431696"/>
                </a:lnTo>
                <a:lnTo>
                  <a:pt x="3330257" y="462589"/>
                </a:lnTo>
                <a:lnTo>
                  <a:pt x="3365667" y="494025"/>
                </a:lnTo>
                <a:lnTo>
                  <a:pt x="3398887" y="525972"/>
                </a:lnTo>
                <a:lnTo>
                  <a:pt x="3429922" y="558397"/>
                </a:lnTo>
                <a:lnTo>
                  <a:pt x="3458778" y="591267"/>
                </a:lnTo>
                <a:lnTo>
                  <a:pt x="3485459" y="624548"/>
                </a:lnTo>
                <a:lnTo>
                  <a:pt x="3509971" y="658207"/>
                </a:lnTo>
                <a:lnTo>
                  <a:pt x="3532318" y="692210"/>
                </a:lnTo>
                <a:lnTo>
                  <a:pt x="3552506" y="726526"/>
                </a:lnTo>
                <a:lnTo>
                  <a:pt x="3570539" y="761120"/>
                </a:lnTo>
                <a:lnTo>
                  <a:pt x="3586422" y="795959"/>
                </a:lnTo>
                <a:lnTo>
                  <a:pt x="3611761" y="866239"/>
                </a:lnTo>
                <a:lnTo>
                  <a:pt x="3628562" y="937101"/>
                </a:lnTo>
                <a:lnTo>
                  <a:pt x="3636865" y="1008280"/>
                </a:lnTo>
                <a:lnTo>
                  <a:pt x="3637843" y="1043905"/>
                </a:lnTo>
                <a:lnTo>
                  <a:pt x="3636710" y="1079509"/>
                </a:lnTo>
                <a:lnTo>
                  <a:pt x="3628138" y="1150523"/>
                </a:lnTo>
                <a:lnTo>
                  <a:pt x="3611188" y="1221056"/>
                </a:lnTo>
                <a:lnTo>
                  <a:pt x="3585900" y="1290841"/>
                </a:lnTo>
                <a:lnTo>
                  <a:pt x="3552315" y="1359615"/>
                </a:lnTo>
                <a:lnTo>
                  <a:pt x="3532424" y="1393538"/>
                </a:lnTo>
                <a:lnTo>
                  <a:pt x="3510473" y="1427109"/>
                </a:lnTo>
                <a:lnTo>
                  <a:pt x="3486468" y="1460294"/>
                </a:lnTo>
                <a:lnTo>
                  <a:pt x="3460413" y="1493059"/>
                </a:lnTo>
                <a:lnTo>
                  <a:pt x="3432314" y="1525373"/>
                </a:lnTo>
                <a:lnTo>
                  <a:pt x="3402176" y="1557200"/>
                </a:lnTo>
                <a:lnTo>
                  <a:pt x="3370004" y="1588508"/>
                </a:lnTo>
                <a:lnTo>
                  <a:pt x="3335802" y="1619264"/>
                </a:lnTo>
                <a:lnTo>
                  <a:pt x="3299576" y="1649435"/>
                </a:lnTo>
                <a:lnTo>
                  <a:pt x="3261330" y="1678987"/>
                </a:lnTo>
                <a:lnTo>
                  <a:pt x="3221071" y="1707887"/>
                </a:lnTo>
                <a:lnTo>
                  <a:pt x="3178802" y="1736103"/>
                </a:lnTo>
                <a:lnTo>
                  <a:pt x="3134529" y="1763600"/>
                </a:lnTo>
                <a:lnTo>
                  <a:pt x="3088256" y="1790345"/>
                </a:lnTo>
                <a:lnTo>
                  <a:pt x="3039990" y="1816306"/>
                </a:lnTo>
                <a:lnTo>
                  <a:pt x="2989734" y="1841448"/>
                </a:lnTo>
                <a:lnTo>
                  <a:pt x="2948812" y="1860615"/>
                </a:lnTo>
                <a:lnTo>
                  <a:pt x="2907129" y="1879015"/>
                </a:lnTo>
                <a:lnTo>
                  <a:pt x="2864715" y="1896646"/>
                </a:lnTo>
                <a:lnTo>
                  <a:pt x="2821601" y="1913507"/>
                </a:lnTo>
                <a:lnTo>
                  <a:pt x="2777818" y="1929596"/>
                </a:lnTo>
                <a:lnTo>
                  <a:pt x="2733396" y="1944911"/>
                </a:lnTo>
                <a:lnTo>
                  <a:pt x="2688366" y="1959450"/>
                </a:lnTo>
                <a:lnTo>
                  <a:pt x="2642758" y="1973211"/>
                </a:lnTo>
                <a:lnTo>
                  <a:pt x="2596603" y="1986193"/>
                </a:lnTo>
                <a:lnTo>
                  <a:pt x="2549932" y="1998393"/>
                </a:lnTo>
                <a:lnTo>
                  <a:pt x="2502775" y="2009809"/>
                </a:lnTo>
                <a:lnTo>
                  <a:pt x="2455163" y="2020440"/>
                </a:lnTo>
                <a:lnTo>
                  <a:pt x="2407126" y="2030284"/>
                </a:lnTo>
                <a:lnTo>
                  <a:pt x="2358695" y="2039338"/>
                </a:lnTo>
                <a:lnTo>
                  <a:pt x="2309900" y="2047601"/>
                </a:lnTo>
                <a:lnTo>
                  <a:pt x="2260773" y="2055072"/>
                </a:lnTo>
                <a:lnTo>
                  <a:pt x="2211343" y="2061747"/>
                </a:lnTo>
                <a:lnTo>
                  <a:pt x="2161642" y="2067626"/>
                </a:lnTo>
                <a:lnTo>
                  <a:pt x="2111700" y="2072706"/>
                </a:lnTo>
                <a:lnTo>
                  <a:pt x="2061547" y="2076985"/>
                </a:lnTo>
                <a:lnTo>
                  <a:pt x="2011215" y="2080462"/>
                </a:lnTo>
                <a:lnTo>
                  <a:pt x="1960733" y="2083135"/>
                </a:lnTo>
                <a:lnTo>
                  <a:pt x="1910133" y="2085002"/>
                </a:lnTo>
                <a:lnTo>
                  <a:pt x="1859444" y="2086060"/>
                </a:lnTo>
                <a:lnTo>
                  <a:pt x="1808699" y="2086308"/>
                </a:lnTo>
                <a:lnTo>
                  <a:pt x="1757926" y="2085745"/>
                </a:lnTo>
                <a:lnTo>
                  <a:pt x="1707157" y="2084368"/>
                </a:lnTo>
                <a:lnTo>
                  <a:pt x="1656422" y="2082175"/>
                </a:lnTo>
                <a:lnTo>
                  <a:pt x="1605752" y="2079164"/>
                </a:lnTo>
                <a:lnTo>
                  <a:pt x="1555178" y="2075334"/>
                </a:lnTo>
                <a:lnTo>
                  <a:pt x="1504730" y="2070683"/>
                </a:lnTo>
                <a:lnTo>
                  <a:pt x="1454439" y="2065208"/>
                </a:lnTo>
                <a:lnTo>
                  <a:pt x="1404335" y="2058908"/>
                </a:lnTo>
                <a:lnTo>
                  <a:pt x="1354449" y="2051781"/>
                </a:lnTo>
                <a:lnTo>
                  <a:pt x="1304812" y="2043825"/>
                </a:lnTo>
                <a:lnTo>
                  <a:pt x="1255453" y="2035039"/>
                </a:lnTo>
                <a:lnTo>
                  <a:pt x="1206404" y="2025419"/>
                </a:lnTo>
                <a:lnTo>
                  <a:pt x="1157696" y="2014965"/>
                </a:lnTo>
                <a:lnTo>
                  <a:pt x="1109359" y="2003675"/>
                </a:lnTo>
                <a:lnTo>
                  <a:pt x="1061423" y="1991546"/>
                </a:lnTo>
                <a:lnTo>
                  <a:pt x="1013919" y="1978577"/>
                </a:lnTo>
                <a:lnTo>
                  <a:pt x="966878" y="1964765"/>
                </a:lnTo>
                <a:lnTo>
                  <a:pt x="77624" y="227934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72" y="713627"/>
            <a:ext cx="1116965" cy="5732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1905" algn="ctr">
              <a:spcBef>
                <a:spcPts val="50"/>
              </a:spcBef>
            </a:pPr>
            <a:r>
              <a:rPr lang="en-IN" sz="1200" dirty="0" smtClean="0">
                <a:solidFill>
                  <a:srgbClr val="5F5F5F"/>
                </a:solidFill>
                <a:latin typeface="Comic Sans MS"/>
                <a:cs typeface="Comic Sans MS"/>
              </a:rPr>
              <a:t>Next Topic, We will see the </a:t>
            </a:r>
          </a:p>
          <a:p>
            <a:pPr marL="6350" marR="2540" indent="-1905" algn="ctr">
              <a:spcBef>
                <a:spcPts val="50"/>
              </a:spcBef>
            </a:pPr>
            <a:r>
              <a:rPr lang="en-IN" sz="1200" b="1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Probability</a:t>
            </a:r>
            <a:endParaRPr sz="1200" b="1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6276" y="1317498"/>
            <a:ext cx="1408938" cy="3147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827" y="4725927"/>
            <a:ext cx="1137666" cy="4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79" y="132587"/>
            <a:ext cx="8852916" cy="467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2419350"/>
            <a:ext cx="91998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5" dirty="0" smtClean="0">
                <a:solidFill>
                  <a:srgbClr val="002060"/>
                </a:solidFill>
              </a:rPr>
              <a:t>Qualitative Data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3662</Words>
  <Application>Microsoft Office PowerPoint</Application>
  <PresentationFormat>On-screen Show (16:9)</PresentationFormat>
  <Paragraphs>988</Paragraphs>
  <Slides>88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Arial Rounded MT Bold</vt:lpstr>
      <vt:lpstr>Calibri</vt:lpstr>
      <vt:lpstr>Calibri Light</vt:lpstr>
      <vt:lpstr>Cambria Math</vt:lpstr>
      <vt:lpstr>Comic Sans MS</vt:lpstr>
      <vt:lpstr>Courier New</vt:lpstr>
      <vt:lpstr>Times New Roman</vt:lpstr>
      <vt:lpstr>Trebuchet MS</vt:lpstr>
      <vt:lpstr>Wingdings</vt:lpstr>
      <vt:lpstr>Office Theme</vt:lpstr>
      <vt:lpstr>7_Office Theme</vt:lpstr>
      <vt:lpstr>8_Office Theme</vt:lpstr>
      <vt:lpstr>12_Office Theme</vt:lpstr>
      <vt:lpstr>1_Office Theme</vt:lpstr>
      <vt:lpstr>2_Office Theme</vt:lpstr>
      <vt:lpstr>18_Office Theme</vt:lpstr>
      <vt:lpstr>17_Office Theme</vt:lpstr>
      <vt:lpstr>3_Office Theme</vt:lpstr>
      <vt:lpstr>1. Understanding the Data</vt:lpstr>
      <vt:lpstr>Course Outline</vt:lpstr>
      <vt:lpstr>Course Objectives</vt:lpstr>
      <vt:lpstr>PowerPoint Presentation</vt:lpstr>
      <vt:lpstr>What is Data?</vt:lpstr>
      <vt:lpstr>What is Data?</vt:lpstr>
      <vt:lpstr>Introduction to Data Types</vt:lpstr>
      <vt:lpstr>PowerPoint Presentation</vt:lpstr>
      <vt:lpstr>Qualitative Data</vt:lpstr>
      <vt:lpstr>Qualitative Data</vt:lpstr>
      <vt:lpstr>Nominal Data</vt:lpstr>
      <vt:lpstr>Nominal Data - Example</vt:lpstr>
      <vt:lpstr>Ordinal Data</vt:lpstr>
      <vt:lpstr>Ordinal Data - Example</vt:lpstr>
      <vt:lpstr>Quantitative Data</vt:lpstr>
      <vt:lpstr>Quantitative Data</vt:lpstr>
      <vt:lpstr>Discrete Data</vt:lpstr>
      <vt:lpstr>Continuous Data</vt:lpstr>
      <vt:lpstr>Variables</vt:lpstr>
      <vt:lpstr>Variables</vt:lpstr>
      <vt:lpstr>Variables (Contd.)</vt:lpstr>
      <vt:lpstr>Experimental Research - Example</vt:lpstr>
      <vt:lpstr>Experimental Research - Example</vt:lpstr>
      <vt:lpstr>Experimental Research - Example</vt:lpstr>
      <vt:lpstr>Non-Experimental Research</vt:lpstr>
      <vt:lpstr>Population and Sample</vt:lpstr>
      <vt:lpstr>PowerPoint Presentation</vt:lpstr>
      <vt:lpstr>Sample</vt:lpstr>
      <vt:lpstr>Sampling Technique</vt:lpstr>
      <vt:lpstr>Sampling Technique</vt:lpstr>
      <vt:lpstr>PowerPoint Presentation</vt:lpstr>
      <vt:lpstr>Probability Sampling</vt:lpstr>
      <vt:lpstr>Probability Sampling</vt:lpstr>
      <vt:lpstr>Probability Sampling</vt:lpstr>
      <vt:lpstr>Non-Probability Sampling</vt:lpstr>
      <vt:lpstr>Non-Probability Sampling</vt:lpstr>
      <vt:lpstr>Descriptive Statistics</vt:lpstr>
      <vt:lpstr>Descriptive Statistics</vt:lpstr>
      <vt:lpstr>Mean   Median   Mode</vt:lpstr>
      <vt:lpstr>Mean</vt:lpstr>
      <vt:lpstr>Median</vt:lpstr>
      <vt:lpstr>Mode</vt:lpstr>
      <vt:lpstr>Use Case: Let’s Use Python to find Mean and Median of Values from a Dataset</vt:lpstr>
      <vt:lpstr>Brain_size Analysis</vt:lpstr>
      <vt:lpstr>Finding Mean</vt:lpstr>
      <vt:lpstr>Finding Median</vt:lpstr>
      <vt:lpstr>Finding Median</vt:lpstr>
      <vt:lpstr>Measure of Spread</vt:lpstr>
      <vt:lpstr>Range, Interquartile Range, Variance,  Standard Déviation</vt:lpstr>
      <vt:lpstr>Range</vt:lpstr>
      <vt:lpstr>Quartiles</vt:lpstr>
      <vt:lpstr>Quartiles</vt:lpstr>
      <vt:lpstr>Interquartile Range</vt:lpstr>
      <vt:lpstr>Deviation and Variance</vt:lpstr>
      <vt:lpstr>Variance</vt:lpstr>
      <vt:lpstr>Standard Deviation</vt:lpstr>
      <vt:lpstr>Example</vt:lpstr>
      <vt:lpstr>Example</vt:lpstr>
      <vt:lpstr>Calculating Range and Variance</vt:lpstr>
      <vt:lpstr>Information Gain &amp; Entropy</vt:lpstr>
      <vt:lpstr>Information Gain and Entropy</vt:lpstr>
      <vt:lpstr>Entropy</vt:lpstr>
      <vt:lpstr>Use Case</vt:lpstr>
      <vt:lpstr>Use Case</vt:lpstr>
      <vt:lpstr>Use Case - Solution</vt:lpstr>
      <vt:lpstr>Use Case - Solution</vt:lpstr>
      <vt:lpstr>PowerPoint Presentation</vt:lpstr>
      <vt:lpstr>Use Case - Solution</vt:lpstr>
      <vt:lpstr>Use Case - Solution</vt:lpstr>
      <vt:lpstr>Use Case - Solution</vt:lpstr>
      <vt:lpstr>Use Case - Solution</vt:lpstr>
      <vt:lpstr>Use Case - Solution</vt:lpstr>
      <vt:lpstr>Confusion Matrix</vt:lpstr>
      <vt:lpstr>What is a Confusion Matrix?</vt:lpstr>
      <vt:lpstr>Confusion Matrix - Example</vt:lpstr>
      <vt:lpstr>Confusion Matrix - Example</vt:lpstr>
      <vt:lpstr>Sensitivity and Specificity</vt:lpstr>
      <vt:lpstr>Confusion Matrix - Values</vt:lpstr>
      <vt:lpstr>Sensitivity</vt:lpstr>
      <vt:lpstr>Specificity</vt:lpstr>
      <vt:lpstr>Summary</vt:lpstr>
      <vt:lpstr>Congratulation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OU7_July2016</dc:subject>
  <dc:creator>rajesh</dc:creator>
  <cp:keywords>OU7 PowerPoint Template</cp:keywords>
  <cp:lastModifiedBy>VIJAY</cp:lastModifiedBy>
  <cp:revision>120</cp:revision>
  <dcterms:created xsi:type="dcterms:W3CDTF">2018-12-10T03:50:09Z</dcterms:created>
  <dcterms:modified xsi:type="dcterms:W3CDTF">2019-01-08T01:57:59Z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2018-12-10T00:00:00Z</vt:filetime>
  </property>
</Properties>
</file>